
<file path=[Content_Types].xml><?xml version="1.0" encoding="utf-8"?>
<Types xmlns="http://schemas.openxmlformats.org/package/2006/content-types">
  <Default Extension="emf" ContentType="image/x-emf"/>
  <Default Extension="jpeg" ContentType="image/jpeg"/>
  <Default Extension="jpg" ContentType="image/jpeg"/>
  <Default Extension="mp4" ContentType="video/mp4"/>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3"/>
  </p:sldMasterIdLst>
  <p:handoutMasterIdLst>
    <p:handoutMasterId r:id="rId20"/>
  </p:handoutMasterIdLst>
  <p:sldIdLst>
    <p:sldId id="256" r:id="rId4"/>
    <p:sldId id="257" r:id="rId5"/>
    <p:sldId id="260" r:id="rId6"/>
    <p:sldId id="262" r:id="rId7"/>
    <p:sldId id="264" r:id="rId8"/>
    <p:sldId id="267" r:id="rId9"/>
    <p:sldId id="272" r:id="rId10"/>
    <p:sldId id="258" r:id="rId11"/>
    <p:sldId id="266" r:id="rId12"/>
    <p:sldId id="273" r:id="rId13"/>
    <p:sldId id="271" r:id="rId14"/>
    <p:sldId id="274" r:id="rId15"/>
    <p:sldId id="275" r:id="rId16"/>
    <p:sldId id="276" r:id="rId17"/>
    <p:sldId id="261" r:id="rId18"/>
    <p:sldId id="270" r:id="rId19"/>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26459"/>
    <p:restoredTop sz="95878"/>
  </p:normalViewPr>
  <p:slideViewPr>
    <p:cSldViewPr snapToGrid="0" snapToObjects="1">
      <p:cViewPr varScale="1">
        <p:scale>
          <a:sx n="95" d="100"/>
          <a:sy n="95" d="100"/>
        </p:scale>
        <p:origin x="200" y="456"/>
      </p:cViewPr>
      <p:guideLst/>
    </p:cSldViewPr>
  </p:slideViewPr>
  <p:outlineViewPr>
    <p:cViewPr>
      <p:scale>
        <a:sx n="33" d="100"/>
        <a:sy n="33" d="100"/>
      </p:scale>
      <p:origin x="0" y="0"/>
    </p:cViewPr>
  </p:outlineViewPr>
  <p:notesTextViewPr>
    <p:cViewPr>
      <p:scale>
        <a:sx n="1" d="1"/>
        <a:sy n="1" d="1"/>
      </p:scale>
      <p:origin x="0" y="0"/>
    </p:cViewPr>
  </p:notesTextViewPr>
  <p:notesViewPr>
    <p:cSldViewPr snapToGrid="0" snapToObjects="1">
      <p:cViewPr varScale="1">
        <p:scale>
          <a:sx n="85" d="100"/>
          <a:sy n="85" d="100"/>
        </p:scale>
        <p:origin x="3928" y="192"/>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5.xml"/><Relationship Id="rId13" Type="http://schemas.openxmlformats.org/officeDocument/2006/relationships/slide" Target="slides/slide10.xml"/><Relationship Id="rId18" Type="http://schemas.openxmlformats.org/officeDocument/2006/relationships/slide" Target="slides/slide15.xml"/><Relationship Id="rId3" Type="http://schemas.openxmlformats.org/officeDocument/2006/relationships/slideMaster" Target="slideMasters/slideMaster1.xml"/><Relationship Id="rId21" Type="http://schemas.openxmlformats.org/officeDocument/2006/relationships/presProps" Target="presProps.xml"/><Relationship Id="rId7" Type="http://schemas.openxmlformats.org/officeDocument/2006/relationships/slide" Target="slides/slide4.xml"/><Relationship Id="rId12" Type="http://schemas.openxmlformats.org/officeDocument/2006/relationships/slide" Target="slides/slide9.xml"/><Relationship Id="rId17" Type="http://schemas.openxmlformats.org/officeDocument/2006/relationships/slide" Target="slides/slide14.xml"/><Relationship Id="rId2" Type="http://schemas.openxmlformats.org/officeDocument/2006/relationships/customXml" Target="../customXml/item2.xml"/><Relationship Id="rId16" Type="http://schemas.openxmlformats.org/officeDocument/2006/relationships/slide" Target="slides/slide13.xml"/><Relationship Id="rId20" Type="http://schemas.openxmlformats.org/officeDocument/2006/relationships/handoutMaster" Target="handoutMasters/handoutMaster1.xml"/><Relationship Id="rId1" Type="http://schemas.openxmlformats.org/officeDocument/2006/relationships/customXml" Target="../customXml/item1.xml"/><Relationship Id="rId6" Type="http://schemas.openxmlformats.org/officeDocument/2006/relationships/slide" Target="slides/slide3.xml"/><Relationship Id="rId11" Type="http://schemas.openxmlformats.org/officeDocument/2006/relationships/slide" Target="slides/slide8.xml"/><Relationship Id="rId24" Type="http://schemas.openxmlformats.org/officeDocument/2006/relationships/tableStyles" Target="tableStyles.xml"/><Relationship Id="rId5" Type="http://schemas.openxmlformats.org/officeDocument/2006/relationships/slide" Target="slides/slide2.xml"/><Relationship Id="rId15" Type="http://schemas.openxmlformats.org/officeDocument/2006/relationships/slide" Target="slides/slide12.xml"/><Relationship Id="rId23" Type="http://schemas.openxmlformats.org/officeDocument/2006/relationships/theme" Target="theme/theme1.xml"/><Relationship Id="rId10" Type="http://schemas.openxmlformats.org/officeDocument/2006/relationships/slide" Target="slides/slide7.xml"/><Relationship Id="rId19" Type="http://schemas.openxmlformats.org/officeDocument/2006/relationships/slide" Target="slides/slide16.xml"/><Relationship Id="rId4" Type="http://schemas.openxmlformats.org/officeDocument/2006/relationships/slide" Target="slides/slide1.xml"/><Relationship Id="rId9" Type="http://schemas.openxmlformats.org/officeDocument/2006/relationships/slide" Target="slides/slide6.xml"/><Relationship Id="rId14" Type="http://schemas.openxmlformats.org/officeDocument/2006/relationships/slide" Target="slides/slide11.xml"/><Relationship Id="rId22" Type="http://schemas.openxmlformats.org/officeDocument/2006/relationships/viewProps" Target="view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2.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3B6B807D-800B-A6F4-1B3F-193569B76384}"/>
              </a:ext>
            </a:extLst>
          </p:cNvPr>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a:extLst>
              <a:ext uri="{FF2B5EF4-FFF2-40B4-BE49-F238E27FC236}">
                <a16:creationId xmlns:a16="http://schemas.microsoft.com/office/drawing/2014/main" id="{B86A0E21-A778-5CCB-3C72-B498F69E6D9D}"/>
              </a:ext>
            </a:extLst>
          </p:cNvPr>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6D522DD0-2D3E-E142-A6E7-5A65F5FEBB08}" type="datetimeFigureOut">
              <a:rPr lang="en-US" smtClean="0"/>
              <a:t>2/23/23</a:t>
            </a:fld>
            <a:endParaRPr lang="en-US"/>
          </a:p>
        </p:txBody>
      </p:sp>
      <p:sp>
        <p:nvSpPr>
          <p:cNvPr id="4" name="Footer Placeholder 3">
            <a:extLst>
              <a:ext uri="{FF2B5EF4-FFF2-40B4-BE49-F238E27FC236}">
                <a16:creationId xmlns:a16="http://schemas.microsoft.com/office/drawing/2014/main" id="{2A639E4C-DA4E-F81C-3AEA-7EF6FD0C752A}"/>
              </a:ext>
            </a:extLst>
          </p:cNvPr>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a:extLst>
              <a:ext uri="{FF2B5EF4-FFF2-40B4-BE49-F238E27FC236}">
                <a16:creationId xmlns:a16="http://schemas.microsoft.com/office/drawing/2014/main" id="{7413ACDD-05AF-412F-03EC-A95571FD6833}"/>
              </a:ext>
            </a:extLst>
          </p:cNvPr>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AFBF19F2-BECD-E44D-AF26-D6BAD24203FC}" type="slidenum">
              <a:rPr lang="en-US" smtClean="0"/>
              <a:t>‹#›</a:t>
            </a:fld>
            <a:endParaRPr lang="en-US"/>
          </a:p>
        </p:txBody>
      </p:sp>
    </p:spTree>
    <p:extLst>
      <p:ext uri="{BB962C8B-B14F-4D97-AF65-F5344CB8AC3E}">
        <p14:creationId xmlns:p14="http://schemas.microsoft.com/office/powerpoint/2010/main" val="3803658149"/>
      </p:ext>
    </p:extLst>
  </p:cSld>
  <p:clrMap bg1="lt1" tx1="dk1" bg2="lt2" tx2="dk2" accent1="accent1" accent2="accent2" accent3="accent3" accent4="accent4" accent5="accent5" accent6="accent6" hlink="hlink" folHlink="folHlink"/>
</p:handoutMaster>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4" name="Picture 3" descr="Logo, company name&#10;&#10;Description automatically generated">
            <a:extLst>
              <a:ext uri="{FF2B5EF4-FFF2-40B4-BE49-F238E27FC236}">
                <a16:creationId xmlns:a16="http://schemas.microsoft.com/office/drawing/2014/main" id="{B8DA8640-DCB4-39B4-12A6-BFA32F5ED8D3}"/>
              </a:ext>
            </a:extLst>
          </p:cNvPr>
          <p:cNvPicPr>
            <a:picLocks noChangeAspect="1"/>
          </p:cNvPicPr>
          <p:nvPr userDrawn="1"/>
        </p:nvPicPr>
        <p:blipFill>
          <a:blip r:embed="rId2"/>
          <a:stretch>
            <a:fillRect/>
          </a:stretch>
        </p:blipFill>
        <p:spPr>
          <a:xfrm>
            <a:off x="0" y="0"/>
            <a:ext cx="12192000" cy="6858000"/>
          </a:xfrm>
          <a:prstGeom prst="rect">
            <a:avLst/>
          </a:prstGeom>
        </p:spPr>
      </p:pic>
    </p:spTree>
    <p:extLst>
      <p:ext uri="{BB962C8B-B14F-4D97-AF65-F5344CB8AC3E}">
        <p14:creationId xmlns:p14="http://schemas.microsoft.com/office/powerpoint/2010/main" val="398834837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11E4769-CE8A-A542-8181-1C02757C80D1}"/>
              </a:ext>
            </a:extLst>
          </p:cNvPr>
          <p:cNvSpPr>
            <a:spLocks noGrp="1"/>
          </p:cNvSpPr>
          <p:nvPr>
            <p:ph type="title"/>
          </p:nvPr>
        </p:nvSpPr>
        <p:spPr>
          <a:xfrm>
            <a:off x="838200" y="365125"/>
            <a:ext cx="10515600" cy="1325563"/>
          </a:xfrm>
          <a:prstGeom prst="rect">
            <a:avLst/>
          </a:prstGeom>
        </p:spPr>
        <p:txBody>
          <a:bodyPr/>
          <a:lstStyle>
            <a:lvl1pPr>
              <a:defRPr>
                <a:solidFill>
                  <a:schemeClr val="tx1"/>
                </a:solidFill>
                <a:latin typeface="Obliqua Sans" panose="020B0602040307000004" pitchFamily="34" charset="0"/>
              </a:defRPr>
            </a:lvl1pPr>
          </a:lstStyle>
          <a:p>
            <a:r>
              <a:rPr lang="en-US"/>
              <a:t>Click to edit Master title style</a:t>
            </a:r>
            <a:endParaRPr lang="en-US" dirty="0"/>
          </a:p>
        </p:txBody>
      </p:sp>
      <p:sp>
        <p:nvSpPr>
          <p:cNvPr id="3" name="Content Placeholder 2">
            <a:extLst>
              <a:ext uri="{FF2B5EF4-FFF2-40B4-BE49-F238E27FC236}">
                <a16:creationId xmlns:a16="http://schemas.microsoft.com/office/drawing/2014/main" id="{AF5EA501-B875-99D0-CED7-ED6AE55A9D28}"/>
              </a:ext>
            </a:extLst>
          </p:cNvPr>
          <p:cNvSpPr>
            <a:spLocks noGrp="1"/>
          </p:cNvSpPr>
          <p:nvPr>
            <p:ph idx="1"/>
          </p:nvPr>
        </p:nvSpPr>
        <p:spPr/>
        <p:txBody>
          <a:bodyPr/>
          <a:lstStyle>
            <a:lvl1pPr>
              <a:defRPr>
                <a:latin typeface="Open Sans" panose="020B0606030504020204" pitchFamily="34" charset="0"/>
                <a:ea typeface="Open Sans" panose="020B0606030504020204" pitchFamily="34" charset="0"/>
                <a:cs typeface="Open Sans" panose="020B0606030504020204" pitchFamily="34" charset="0"/>
              </a:defRPr>
            </a:lvl1pPr>
            <a:lvl2pPr>
              <a:defRPr>
                <a:latin typeface="Open Sans" panose="020B0606030504020204" pitchFamily="34" charset="0"/>
                <a:ea typeface="Open Sans" panose="020B0606030504020204" pitchFamily="34" charset="0"/>
                <a:cs typeface="Open Sans" panose="020B0606030504020204" pitchFamily="34" charset="0"/>
              </a:defRPr>
            </a:lvl2pPr>
            <a:lvl3pPr>
              <a:defRPr>
                <a:latin typeface="Open Sans" panose="020B0606030504020204" pitchFamily="34" charset="0"/>
                <a:ea typeface="Open Sans" panose="020B0606030504020204" pitchFamily="34" charset="0"/>
                <a:cs typeface="Open Sans" panose="020B0606030504020204" pitchFamily="34" charset="0"/>
              </a:defRPr>
            </a:lvl3pPr>
            <a:lvl4pPr>
              <a:defRPr>
                <a:latin typeface="Open Sans" panose="020B0606030504020204" pitchFamily="34" charset="0"/>
                <a:ea typeface="Open Sans" panose="020B0606030504020204" pitchFamily="34" charset="0"/>
                <a:cs typeface="Open Sans" panose="020B0606030504020204" pitchFamily="34" charset="0"/>
              </a:defRPr>
            </a:lvl4pPr>
            <a:lvl5pPr>
              <a:defRPr>
                <a:latin typeface="Open Sans" panose="020B0606030504020204" pitchFamily="34" charset="0"/>
                <a:ea typeface="Open Sans" panose="020B0606030504020204" pitchFamily="34" charset="0"/>
                <a:cs typeface="Open Sans" panose="020B060603050402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a:extLst>
              <a:ext uri="{FF2B5EF4-FFF2-40B4-BE49-F238E27FC236}">
                <a16:creationId xmlns:a16="http://schemas.microsoft.com/office/drawing/2014/main" id="{E5212735-CBD6-8298-ED2D-BD30E9B410A1}"/>
              </a:ext>
            </a:extLst>
          </p:cNvPr>
          <p:cNvSpPr>
            <a:spLocks noGrp="1"/>
          </p:cNvSpPr>
          <p:nvPr>
            <p:ph type="dt" sz="half" idx="10"/>
          </p:nvPr>
        </p:nvSpPr>
        <p:spPr>
          <a:xfrm>
            <a:off x="838200" y="6356350"/>
            <a:ext cx="2743200" cy="365125"/>
          </a:xfrm>
          <a:prstGeom prst="rect">
            <a:avLst/>
          </a:prstGeom>
        </p:spPr>
        <p:txBody>
          <a:bodyPr/>
          <a:lstStyle/>
          <a:p>
            <a:fld id="{AAE151C2-0499-9C4D-8F8B-200B9E8793DB}" type="datetimeFigureOut">
              <a:rPr lang="en-US" smtClean="0"/>
              <a:t>2/23/23</a:t>
            </a:fld>
            <a:endParaRPr lang="en-US"/>
          </a:p>
        </p:txBody>
      </p:sp>
      <p:sp>
        <p:nvSpPr>
          <p:cNvPr id="5" name="Footer Placeholder 4">
            <a:extLst>
              <a:ext uri="{FF2B5EF4-FFF2-40B4-BE49-F238E27FC236}">
                <a16:creationId xmlns:a16="http://schemas.microsoft.com/office/drawing/2014/main" id="{A4E48B37-B332-7FEB-84EF-BF6C3247CA4A}"/>
              </a:ext>
            </a:extLst>
          </p:cNvPr>
          <p:cNvSpPr>
            <a:spLocks noGrp="1"/>
          </p:cNvSpPr>
          <p:nvPr>
            <p:ph type="ftr" sz="quarter" idx="11"/>
          </p:nvPr>
        </p:nvSpPr>
        <p:spPr>
          <a:xfrm>
            <a:off x="4038600" y="6356350"/>
            <a:ext cx="4114800" cy="365125"/>
          </a:xfrm>
          <a:prstGeom prst="rect">
            <a:avLst/>
          </a:prstGeom>
        </p:spPr>
        <p:txBody>
          <a:bodyPr/>
          <a:lstStyle/>
          <a:p>
            <a:endParaRPr lang="en-US"/>
          </a:p>
        </p:txBody>
      </p:sp>
      <p:sp>
        <p:nvSpPr>
          <p:cNvPr id="6" name="Slide Number Placeholder 5">
            <a:extLst>
              <a:ext uri="{FF2B5EF4-FFF2-40B4-BE49-F238E27FC236}">
                <a16:creationId xmlns:a16="http://schemas.microsoft.com/office/drawing/2014/main" id="{E01C73D9-1FC7-4B46-67B7-A8752A100E3B}"/>
              </a:ext>
            </a:extLst>
          </p:cNvPr>
          <p:cNvSpPr>
            <a:spLocks noGrp="1"/>
          </p:cNvSpPr>
          <p:nvPr>
            <p:ph type="sldNum" sz="quarter" idx="12"/>
          </p:nvPr>
        </p:nvSpPr>
        <p:spPr>
          <a:xfrm>
            <a:off x="8610600" y="6356350"/>
            <a:ext cx="2743200" cy="365125"/>
          </a:xfrm>
          <a:prstGeom prst="rect">
            <a:avLst/>
          </a:prstGeom>
        </p:spPr>
        <p:txBody>
          <a:bodyPr/>
          <a:lstStyle/>
          <a:p>
            <a:fld id="{ED5CDB07-F25B-6741-9CED-3960562F0C4D}" type="slidenum">
              <a:rPr lang="en-US" smtClean="0"/>
              <a:t>‹#›</a:t>
            </a:fld>
            <a:endParaRPr lang="en-US"/>
          </a:p>
        </p:txBody>
      </p:sp>
    </p:spTree>
    <p:extLst>
      <p:ext uri="{BB962C8B-B14F-4D97-AF65-F5344CB8AC3E}">
        <p14:creationId xmlns:p14="http://schemas.microsoft.com/office/powerpoint/2010/main" val="315145324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2A5F801-2507-E984-8D75-5506724C05F9}"/>
              </a:ext>
            </a:extLst>
          </p:cNvPr>
          <p:cNvSpPr>
            <a:spLocks noGrp="1"/>
          </p:cNvSpPr>
          <p:nvPr>
            <p:ph type="title"/>
          </p:nvPr>
        </p:nvSpPr>
        <p:spPr>
          <a:xfrm>
            <a:off x="831850" y="1709738"/>
            <a:ext cx="10515600" cy="2852737"/>
          </a:xfrm>
          <a:prstGeom prst="rect">
            <a:avLst/>
          </a:prstGeom>
        </p:spPr>
        <p:txBody>
          <a:bodyPr anchor="b"/>
          <a:lstStyle>
            <a:lvl1pPr>
              <a:defRPr sz="6000">
                <a:solidFill>
                  <a:schemeClr val="tx1"/>
                </a:solidFill>
              </a:defRPr>
            </a:lvl1pPr>
          </a:lstStyle>
          <a:p>
            <a:r>
              <a:rPr lang="en-US"/>
              <a:t>Click to edit Master title style</a:t>
            </a:r>
            <a:endParaRPr lang="en-US" dirty="0"/>
          </a:p>
        </p:txBody>
      </p:sp>
      <p:sp>
        <p:nvSpPr>
          <p:cNvPr id="3" name="Text Placeholder 2">
            <a:extLst>
              <a:ext uri="{FF2B5EF4-FFF2-40B4-BE49-F238E27FC236}">
                <a16:creationId xmlns:a16="http://schemas.microsoft.com/office/drawing/2014/main" id="{663B25CE-5451-4068-BB3B-EC0479A64EC7}"/>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9CD626D0-3D68-81F6-324C-0A2CFF8DCCC8}"/>
              </a:ext>
            </a:extLst>
          </p:cNvPr>
          <p:cNvSpPr>
            <a:spLocks noGrp="1"/>
          </p:cNvSpPr>
          <p:nvPr>
            <p:ph type="dt" sz="half" idx="10"/>
          </p:nvPr>
        </p:nvSpPr>
        <p:spPr>
          <a:xfrm>
            <a:off x="838200" y="6356350"/>
            <a:ext cx="2743200" cy="365125"/>
          </a:xfrm>
          <a:prstGeom prst="rect">
            <a:avLst/>
          </a:prstGeom>
        </p:spPr>
        <p:txBody>
          <a:bodyPr/>
          <a:lstStyle/>
          <a:p>
            <a:fld id="{AAE151C2-0499-9C4D-8F8B-200B9E8793DB}" type="datetimeFigureOut">
              <a:rPr lang="en-US" smtClean="0"/>
              <a:t>2/23/23</a:t>
            </a:fld>
            <a:endParaRPr lang="en-US"/>
          </a:p>
        </p:txBody>
      </p:sp>
      <p:sp>
        <p:nvSpPr>
          <p:cNvPr id="5" name="Footer Placeholder 4">
            <a:extLst>
              <a:ext uri="{FF2B5EF4-FFF2-40B4-BE49-F238E27FC236}">
                <a16:creationId xmlns:a16="http://schemas.microsoft.com/office/drawing/2014/main" id="{5CB41F8F-C80B-0907-6D55-AA8E644F7D1D}"/>
              </a:ext>
            </a:extLst>
          </p:cNvPr>
          <p:cNvSpPr>
            <a:spLocks noGrp="1"/>
          </p:cNvSpPr>
          <p:nvPr>
            <p:ph type="ftr" sz="quarter" idx="11"/>
          </p:nvPr>
        </p:nvSpPr>
        <p:spPr>
          <a:xfrm>
            <a:off x="4038600" y="6356350"/>
            <a:ext cx="4114800" cy="365125"/>
          </a:xfrm>
          <a:prstGeom prst="rect">
            <a:avLst/>
          </a:prstGeom>
        </p:spPr>
        <p:txBody>
          <a:bodyPr/>
          <a:lstStyle/>
          <a:p>
            <a:endParaRPr lang="en-US"/>
          </a:p>
        </p:txBody>
      </p:sp>
      <p:sp>
        <p:nvSpPr>
          <p:cNvPr id="6" name="Slide Number Placeholder 5">
            <a:extLst>
              <a:ext uri="{FF2B5EF4-FFF2-40B4-BE49-F238E27FC236}">
                <a16:creationId xmlns:a16="http://schemas.microsoft.com/office/drawing/2014/main" id="{92419BC8-5BC0-ED48-66C9-6BC9EBF76DB9}"/>
              </a:ext>
            </a:extLst>
          </p:cNvPr>
          <p:cNvSpPr>
            <a:spLocks noGrp="1"/>
          </p:cNvSpPr>
          <p:nvPr>
            <p:ph type="sldNum" sz="quarter" idx="12"/>
          </p:nvPr>
        </p:nvSpPr>
        <p:spPr>
          <a:xfrm>
            <a:off x="8610600" y="6356350"/>
            <a:ext cx="2743200" cy="365125"/>
          </a:xfrm>
          <a:prstGeom prst="rect">
            <a:avLst/>
          </a:prstGeom>
        </p:spPr>
        <p:txBody>
          <a:bodyPr/>
          <a:lstStyle/>
          <a:p>
            <a:fld id="{ED5CDB07-F25B-6741-9CED-3960562F0C4D}" type="slidenum">
              <a:rPr lang="en-US" smtClean="0"/>
              <a:t>‹#›</a:t>
            </a:fld>
            <a:endParaRPr lang="en-US"/>
          </a:p>
        </p:txBody>
      </p:sp>
    </p:spTree>
    <p:extLst>
      <p:ext uri="{BB962C8B-B14F-4D97-AF65-F5344CB8AC3E}">
        <p14:creationId xmlns:p14="http://schemas.microsoft.com/office/powerpoint/2010/main" val="389779072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166374-14BD-37F2-94DF-AEE103D347D9}"/>
              </a:ext>
            </a:extLst>
          </p:cNvPr>
          <p:cNvSpPr>
            <a:spLocks noGrp="1"/>
          </p:cNvSpPr>
          <p:nvPr>
            <p:ph type="title"/>
          </p:nvPr>
        </p:nvSpPr>
        <p:spPr>
          <a:xfrm>
            <a:off x="838200" y="365125"/>
            <a:ext cx="10515600" cy="1325563"/>
          </a:xfrm>
          <a:prstGeom prst="rect">
            <a:avLst/>
          </a:prstGeom>
        </p:spPr>
        <p:txBody>
          <a:bodyPr/>
          <a:lstStyle/>
          <a:p>
            <a:r>
              <a:rPr lang="en-US"/>
              <a:t>Click to edit Master title style</a:t>
            </a:r>
          </a:p>
        </p:txBody>
      </p:sp>
      <p:sp>
        <p:nvSpPr>
          <p:cNvPr id="3" name="Content Placeholder 2">
            <a:extLst>
              <a:ext uri="{FF2B5EF4-FFF2-40B4-BE49-F238E27FC236}">
                <a16:creationId xmlns:a16="http://schemas.microsoft.com/office/drawing/2014/main" id="{0A2E2F2F-AF8A-90FC-9949-C9B1B5060B72}"/>
              </a:ext>
            </a:extLst>
          </p:cNvPr>
          <p:cNvSpPr>
            <a:spLocks noGrp="1"/>
          </p:cNvSpPr>
          <p:nvPr>
            <p:ph sz="half" idx="1"/>
          </p:nvPr>
        </p:nvSpPr>
        <p:spPr>
          <a:xfrm>
            <a:off x="838200" y="2292625"/>
            <a:ext cx="5181600" cy="3884337"/>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A51BAAD6-53F5-291C-3114-7D471321AE70}"/>
              </a:ext>
            </a:extLst>
          </p:cNvPr>
          <p:cNvSpPr>
            <a:spLocks noGrp="1"/>
          </p:cNvSpPr>
          <p:nvPr>
            <p:ph sz="half" idx="2"/>
          </p:nvPr>
        </p:nvSpPr>
        <p:spPr>
          <a:xfrm>
            <a:off x="6172200" y="2292625"/>
            <a:ext cx="5181600" cy="3884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a:extLst>
              <a:ext uri="{FF2B5EF4-FFF2-40B4-BE49-F238E27FC236}">
                <a16:creationId xmlns:a16="http://schemas.microsoft.com/office/drawing/2014/main" id="{8D2417E8-3FCD-1AFA-710C-EA3D09E9D4AB}"/>
              </a:ext>
            </a:extLst>
          </p:cNvPr>
          <p:cNvSpPr>
            <a:spLocks noGrp="1"/>
          </p:cNvSpPr>
          <p:nvPr>
            <p:ph type="dt" sz="half" idx="10"/>
          </p:nvPr>
        </p:nvSpPr>
        <p:spPr>
          <a:xfrm>
            <a:off x="838200" y="6356350"/>
            <a:ext cx="2743200" cy="365125"/>
          </a:xfrm>
          <a:prstGeom prst="rect">
            <a:avLst/>
          </a:prstGeom>
        </p:spPr>
        <p:txBody>
          <a:bodyPr/>
          <a:lstStyle/>
          <a:p>
            <a:fld id="{AAE151C2-0499-9C4D-8F8B-200B9E8793DB}" type="datetimeFigureOut">
              <a:rPr lang="en-US" smtClean="0"/>
              <a:t>2/23/23</a:t>
            </a:fld>
            <a:endParaRPr lang="en-US"/>
          </a:p>
        </p:txBody>
      </p:sp>
      <p:sp>
        <p:nvSpPr>
          <p:cNvPr id="6" name="Footer Placeholder 5">
            <a:extLst>
              <a:ext uri="{FF2B5EF4-FFF2-40B4-BE49-F238E27FC236}">
                <a16:creationId xmlns:a16="http://schemas.microsoft.com/office/drawing/2014/main" id="{7250BF85-B303-206A-FAF1-8AA6DE4BA385}"/>
              </a:ext>
            </a:extLst>
          </p:cNvPr>
          <p:cNvSpPr>
            <a:spLocks noGrp="1"/>
          </p:cNvSpPr>
          <p:nvPr>
            <p:ph type="ftr" sz="quarter" idx="11"/>
          </p:nvPr>
        </p:nvSpPr>
        <p:spPr>
          <a:xfrm>
            <a:off x="4038600" y="6356350"/>
            <a:ext cx="4114800" cy="365125"/>
          </a:xfrm>
          <a:prstGeom prst="rect">
            <a:avLst/>
          </a:prstGeom>
        </p:spPr>
        <p:txBody>
          <a:bodyPr/>
          <a:lstStyle/>
          <a:p>
            <a:endParaRPr lang="en-US"/>
          </a:p>
        </p:txBody>
      </p:sp>
      <p:sp>
        <p:nvSpPr>
          <p:cNvPr id="7" name="Slide Number Placeholder 6">
            <a:extLst>
              <a:ext uri="{FF2B5EF4-FFF2-40B4-BE49-F238E27FC236}">
                <a16:creationId xmlns:a16="http://schemas.microsoft.com/office/drawing/2014/main" id="{1715177E-40A7-D538-DDEC-02EF83260118}"/>
              </a:ext>
            </a:extLst>
          </p:cNvPr>
          <p:cNvSpPr>
            <a:spLocks noGrp="1"/>
          </p:cNvSpPr>
          <p:nvPr>
            <p:ph type="sldNum" sz="quarter" idx="12"/>
          </p:nvPr>
        </p:nvSpPr>
        <p:spPr>
          <a:xfrm>
            <a:off x="8610600" y="6356350"/>
            <a:ext cx="2743200" cy="365125"/>
          </a:xfrm>
          <a:prstGeom prst="rect">
            <a:avLst/>
          </a:prstGeom>
        </p:spPr>
        <p:txBody>
          <a:bodyPr/>
          <a:lstStyle/>
          <a:p>
            <a:fld id="{ED5CDB07-F25B-6741-9CED-3960562F0C4D}" type="slidenum">
              <a:rPr lang="en-US" smtClean="0"/>
              <a:t>‹#›</a:t>
            </a:fld>
            <a:endParaRPr lang="en-US"/>
          </a:p>
        </p:txBody>
      </p:sp>
    </p:spTree>
    <p:extLst>
      <p:ext uri="{BB962C8B-B14F-4D97-AF65-F5344CB8AC3E}">
        <p14:creationId xmlns:p14="http://schemas.microsoft.com/office/powerpoint/2010/main" val="394873089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E808704-201E-2010-9723-0D2F9C381AA6}"/>
              </a:ext>
            </a:extLst>
          </p:cNvPr>
          <p:cNvSpPr>
            <a:spLocks noGrp="1"/>
          </p:cNvSpPr>
          <p:nvPr>
            <p:ph type="title"/>
          </p:nvPr>
        </p:nvSpPr>
        <p:spPr>
          <a:xfrm>
            <a:off x="839788" y="365125"/>
            <a:ext cx="10515600" cy="1325563"/>
          </a:xfrm>
          <a:prstGeom prst="rect">
            <a:avLst/>
          </a:prstGeom>
        </p:spPr>
        <p:txBody>
          <a:bodyPr/>
          <a:lstStyle/>
          <a:p>
            <a:r>
              <a:rPr lang="en-US"/>
              <a:t>Click to edit Master title style</a:t>
            </a:r>
          </a:p>
        </p:txBody>
      </p:sp>
      <p:sp>
        <p:nvSpPr>
          <p:cNvPr id="3" name="Text Placeholder 2">
            <a:extLst>
              <a:ext uri="{FF2B5EF4-FFF2-40B4-BE49-F238E27FC236}">
                <a16:creationId xmlns:a16="http://schemas.microsoft.com/office/drawing/2014/main" id="{AC2F2127-1527-374E-E96D-F47AB76A0921}"/>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944EEB0B-F267-75F5-FC0C-84D9CD726BAF}"/>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54031B8E-BB05-BFF7-3215-BEE615D412CC}"/>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7476A5B5-68F2-550C-AE10-E440D5340BFA}"/>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0C196B1A-4ABF-7D4D-BA1E-C147E1938FB5}"/>
              </a:ext>
            </a:extLst>
          </p:cNvPr>
          <p:cNvSpPr>
            <a:spLocks noGrp="1"/>
          </p:cNvSpPr>
          <p:nvPr>
            <p:ph type="dt" sz="half" idx="10"/>
          </p:nvPr>
        </p:nvSpPr>
        <p:spPr>
          <a:xfrm>
            <a:off x="838200" y="6356350"/>
            <a:ext cx="2743200" cy="365125"/>
          </a:xfrm>
          <a:prstGeom prst="rect">
            <a:avLst/>
          </a:prstGeom>
        </p:spPr>
        <p:txBody>
          <a:bodyPr/>
          <a:lstStyle/>
          <a:p>
            <a:fld id="{AAE151C2-0499-9C4D-8F8B-200B9E8793DB}" type="datetimeFigureOut">
              <a:rPr lang="en-US" smtClean="0"/>
              <a:t>2/23/23</a:t>
            </a:fld>
            <a:endParaRPr lang="en-US"/>
          </a:p>
        </p:txBody>
      </p:sp>
      <p:sp>
        <p:nvSpPr>
          <p:cNvPr id="8" name="Footer Placeholder 7">
            <a:extLst>
              <a:ext uri="{FF2B5EF4-FFF2-40B4-BE49-F238E27FC236}">
                <a16:creationId xmlns:a16="http://schemas.microsoft.com/office/drawing/2014/main" id="{509C175F-6287-81E6-C4D8-64938BFB1035}"/>
              </a:ext>
            </a:extLst>
          </p:cNvPr>
          <p:cNvSpPr>
            <a:spLocks noGrp="1"/>
          </p:cNvSpPr>
          <p:nvPr>
            <p:ph type="ftr" sz="quarter" idx="11"/>
          </p:nvPr>
        </p:nvSpPr>
        <p:spPr>
          <a:xfrm>
            <a:off x="4038600" y="6356350"/>
            <a:ext cx="4114800" cy="365125"/>
          </a:xfrm>
          <a:prstGeom prst="rect">
            <a:avLst/>
          </a:prstGeom>
        </p:spPr>
        <p:txBody>
          <a:bodyPr/>
          <a:lstStyle/>
          <a:p>
            <a:endParaRPr lang="en-US"/>
          </a:p>
        </p:txBody>
      </p:sp>
      <p:sp>
        <p:nvSpPr>
          <p:cNvPr id="9" name="Slide Number Placeholder 8">
            <a:extLst>
              <a:ext uri="{FF2B5EF4-FFF2-40B4-BE49-F238E27FC236}">
                <a16:creationId xmlns:a16="http://schemas.microsoft.com/office/drawing/2014/main" id="{D9E1FC68-63B8-6F57-11C2-B080ABD2C76A}"/>
              </a:ext>
            </a:extLst>
          </p:cNvPr>
          <p:cNvSpPr>
            <a:spLocks noGrp="1"/>
          </p:cNvSpPr>
          <p:nvPr>
            <p:ph type="sldNum" sz="quarter" idx="12"/>
          </p:nvPr>
        </p:nvSpPr>
        <p:spPr>
          <a:xfrm>
            <a:off x="8610600" y="6356350"/>
            <a:ext cx="2743200" cy="365125"/>
          </a:xfrm>
          <a:prstGeom prst="rect">
            <a:avLst/>
          </a:prstGeom>
        </p:spPr>
        <p:txBody>
          <a:bodyPr/>
          <a:lstStyle/>
          <a:p>
            <a:fld id="{ED5CDB07-F25B-6741-9CED-3960562F0C4D}" type="slidenum">
              <a:rPr lang="en-US" smtClean="0"/>
              <a:t>‹#›</a:t>
            </a:fld>
            <a:endParaRPr lang="en-US"/>
          </a:p>
        </p:txBody>
      </p:sp>
    </p:spTree>
    <p:extLst>
      <p:ext uri="{BB962C8B-B14F-4D97-AF65-F5344CB8AC3E}">
        <p14:creationId xmlns:p14="http://schemas.microsoft.com/office/powerpoint/2010/main" val="171520467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138245-FC2E-F778-D193-033C9A420156}"/>
              </a:ext>
            </a:extLst>
          </p:cNvPr>
          <p:cNvSpPr>
            <a:spLocks noGrp="1"/>
          </p:cNvSpPr>
          <p:nvPr>
            <p:ph type="title"/>
          </p:nvPr>
        </p:nvSpPr>
        <p:spPr>
          <a:xfrm>
            <a:off x="838200" y="365125"/>
            <a:ext cx="10515600" cy="1325563"/>
          </a:xfrm>
          <a:prstGeom prst="rect">
            <a:avLst/>
          </a:prstGeom>
        </p:spPr>
        <p:txBody>
          <a:bodyPr/>
          <a:lstStyle/>
          <a:p>
            <a:r>
              <a:rPr lang="en-US"/>
              <a:t>Click to edit Master title style</a:t>
            </a:r>
          </a:p>
        </p:txBody>
      </p:sp>
      <p:sp>
        <p:nvSpPr>
          <p:cNvPr id="3" name="Date Placeholder 2">
            <a:extLst>
              <a:ext uri="{FF2B5EF4-FFF2-40B4-BE49-F238E27FC236}">
                <a16:creationId xmlns:a16="http://schemas.microsoft.com/office/drawing/2014/main" id="{C59F4C3E-75C3-6B4D-DF23-6272426491FC}"/>
              </a:ext>
            </a:extLst>
          </p:cNvPr>
          <p:cNvSpPr>
            <a:spLocks noGrp="1"/>
          </p:cNvSpPr>
          <p:nvPr>
            <p:ph type="dt" sz="half" idx="10"/>
          </p:nvPr>
        </p:nvSpPr>
        <p:spPr>
          <a:xfrm>
            <a:off x="838200" y="6356350"/>
            <a:ext cx="2743200" cy="365125"/>
          </a:xfrm>
          <a:prstGeom prst="rect">
            <a:avLst/>
          </a:prstGeom>
        </p:spPr>
        <p:txBody>
          <a:bodyPr/>
          <a:lstStyle/>
          <a:p>
            <a:fld id="{AAE151C2-0499-9C4D-8F8B-200B9E8793DB}" type="datetimeFigureOut">
              <a:rPr lang="en-US" smtClean="0"/>
              <a:t>2/23/23</a:t>
            </a:fld>
            <a:endParaRPr lang="en-US"/>
          </a:p>
        </p:txBody>
      </p:sp>
      <p:sp>
        <p:nvSpPr>
          <p:cNvPr id="4" name="Footer Placeholder 3">
            <a:extLst>
              <a:ext uri="{FF2B5EF4-FFF2-40B4-BE49-F238E27FC236}">
                <a16:creationId xmlns:a16="http://schemas.microsoft.com/office/drawing/2014/main" id="{D91C12BD-B326-F39B-38F6-2189E24CFCDC}"/>
              </a:ext>
            </a:extLst>
          </p:cNvPr>
          <p:cNvSpPr>
            <a:spLocks noGrp="1"/>
          </p:cNvSpPr>
          <p:nvPr>
            <p:ph type="ftr" sz="quarter" idx="11"/>
          </p:nvPr>
        </p:nvSpPr>
        <p:spPr>
          <a:xfrm>
            <a:off x="4038600" y="6356350"/>
            <a:ext cx="4114800" cy="365125"/>
          </a:xfrm>
          <a:prstGeom prst="rect">
            <a:avLst/>
          </a:prstGeom>
        </p:spPr>
        <p:txBody>
          <a:bodyPr/>
          <a:lstStyle/>
          <a:p>
            <a:endParaRPr lang="en-US"/>
          </a:p>
        </p:txBody>
      </p:sp>
      <p:sp>
        <p:nvSpPr>
          <p:cNvPr id="5" name="Slide Number Placeholder 4">
            <a:extLst>
              <a:ext uri="{FF2B5EF4-FFF2-40B4-BE49-F238E27FC236}">
                <a16:creationId xmlns:a16="http://schemas.microsoft.com/office/drawing/2014/main" id="{3F3AFB4E-8045-5314-15C1-9CADA1321CC5}"/>
              </a:ext>
            </a:extLst>
          </p:cNvPr>
          <p:cNvSpPr>
            <a:spLocks noGrp="1"/>
          </p:cNvSpPr>
          <p:nvPr>
            <p:ph type="sldNum" sz="quarter" idx="12"/>
          </p:nvPr>
        </p:nvSpPr>
        <p:spPr>
          <a:xfrm>
            <a:off x="8610600" y="6356350"/>
            <a:ext cx="2743200" cy="365125"/>
          </a:xfrm>
          <a:prstGeom prst="rect">
            <a:avLst/>
          </a:prstGeom>
        </p:spPr>
        <p:txBody>
          <a:bodyPr/>
          <a:lstStyle/>
          <a:p>
            <a:fld id="{ED5CDB07-F25B-6741-9CED-3960562F0C4D}" type="slidenum">
              <a:rPr lang="en-US" smtClean="0"/>
              <a:t>‹#›</a:t>
            </a:fld>
            <a:endParaRPr lang="en-US"/>
          </a:p>
        </p:txBody>
      </p:sp>
    </p:spTree>
    <p:extLst>
      <p:ext uri="{BB962C8B-B14F-4D97-AF65-F5344CB8AC3E}">
        <p14:creationId xmlns:p14="http://schemas.microsoft.com/office/powerpoint/2010/main" val="304342420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52189CBE-EDA6-394A-C531-CCF24D7F7C3E}"/>
              </a:ext>
            </a:extLst>
          </p:cNvPr>
          <p:cNvSpPr>
            <a:spLocks noGrp="1"/>
          </p:cNvSpPr>
          <p:nvPr>
            <p:ph type="dt" sz="half" idx="10"/>
          </p:nvPr>
        </p:nvSpPr>
        <p:spPr>
          <a:xfrm>
            <a:off x="838200" y="6356350"/>
            <a:ext cx="2743200" cy="365125"/>
          </a:xfrm>
          <a:prstGeom prst="rect">
            <a:avLst/>
          </a:prstGeom>
        </p:spPr>
        <p:txBody>
          <a:bodyPr/>
          <a:lstStyle/>
          <a:p>
            <a:fld id="{AAE151C2-0499-9C4D-8F8B-200B9E8793DB}" type="datetimeFigureOut">
              <a:rPr lang="en-US" smtClean="0"/>
              <a:t>2/23/23</a:t>
            </a:fld>
            <a:endParaRPr lang="en-US"/>
          </a:p>
        </p:txBody>
      </p:sp>
      <p:sp>
        <p:nvSpPr>
          <p:cNvPr id="3" name="Footer Placeholder 2">
            <a:extLst>
              <a:ext uri="{FF2B5EF4-FFF2-40B4-BE49-F238E27FC236}">
                <a16:creationId xmlns:a16="http://schemas.microsoft.com/office/drawing/2014/main" id="{CDE6E885-E6E8-86A2-22D4-D6EA6074936F}"/>
              </a:ext>
            </a:extLst>
          </p:cNvPr>
          <p:cNvSpPr>
            <a:spLocks noGrp="1"/>
          </p:cNvSpPr>
          <p:nvPr>
            <p:ph type="ftr" sz="quarter" idx="11"/>
          </p:nvPr>
        </p:nvSpPr>
        <p:spPr>
          <a:xfrm>
            <a:off x="4038600" y="6356350"/>
            <a:ext cx="4114800" cy="365125"/>
          </a:xfrm>
          <a:prstGeom prst="rect">
            <a:avLst/>
          </a:prstGeom>
        </p:spPr>
        <p:txBody>
          <a:bodyPr/>
          <a:lstStyle/>
          <a:p>
            <a:endParaRPr lang="en-US"/>
          </a:p>
        </p:txBody>
      </p:sp>
      <p:sp>
        <p:nvSpPr>
          <p:cNvPr id="4" name="Slide Number Placeholder 3">
            <a:extLst>
              <a:ext uri="{FF2B5EF4-FFF2-40B4-BE49-F238E27FC236}">
                <a16:creationId xmlns:a16="http://schemas.microsoft.com/office/drawing/2014/main" id="{860D6BA2-A83C-8DD3-913B-06881055F226}"/>
              </a:ext>
            </a:extLst>
          </p:cNvPr>
          <p:cNvSpPr>
            <a:spLocks noGrp="1"/>
          </p:cNvSpPr>
          <p:nvPr>
            <p:ph type="sldNum" sz="quarter" idx="12"/>
          </p:nvPr>
        </p:nvSpPr>
        <p:spPr>
          <a:xfrm>
            <a:off x="8610600" y="6356350"/>
            <a:ext cx="2743200" cy="365125"/>
          </a:xfrm>
          <a:prstGeom prst="rect">
            <a:avLst/>
          </a:prstGeom>
        </p:spPr>
        <p:txBody>
          <a:bodyPr/>
          <a:lstStyle/>
          <a:p>
            <a:fld id="{ED5CDB07-F25B-6741-9CED-3960562F0C4D}" type="slidenum">
              <a:rPr lang="en-US" smtClean="0"/>
              <a:t>‹#›</a:t>
            </a:fld>
            <a:endParaRPr lang="en-US"/>
          </a:p>
        </p:txBody>
      </p:sp>
    </p:spTree>
    <p:extLst>
      <p:ext uri="{BB962C8B-B14F-4D97-AF65-F5344CB8AC3E}">
        <p14:creationId xmlns:p14="http://schemas.microsoft.com/office/powerpoint/2010/main" val="427709792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74CD765-376E-F954-3D13-71B71C2EE184}"/>
              </a:ext>
            </a:extLst>
          </p:cNvPr>
          <p:cNvSpPr>
            <a:spLocks noGrp="1"/>
          </p:cNvSpPr>
          <p:nvPr>
            <p:ph type="title"/>
          </p:nvPr>
        </p:nvSpPr>
        <p:spPr>
          <a:xfrm>
            <a:off x="839788" y="457200"/>
            <a:ext cx="3932237" cy="1112838"/>
          </a:xfrm>
          <a:prstGeom prst="rect">
            <a:avLst/>
          </a:prstGeom>
        </p:spPr>
        <p:txBody>
          <a:bodyPr anchor="b"/>
          <a:lstStyle>
            <a:lvl1pPr>
              <a:defRPr sz="3200"/>
            </a:lvl1pPr>
          </a:lstStyle>
          <a:p>
            <a:r>
              <a:rPr lang="en-US"/>
              <a:t>Click to edit Master title style</a:t>
            </a:r>
            <a:endParaRPr lang="en-US" dirty="0"/>
          </a:p>
        </p:txBody>
      </p:sp>
      <p:sp>
        <p:nvSpPr>
          <p:cNvPr id="3" name="Content Placeholder 2">
            <a:extLst>
              <a:ext uri="{FF2B5EF4-FFF2-40B4-BE49-F238E27FC236}">
                <a16:creationId xmlns:a16="http://schemas.microsoft.com/office/drawing/2014/main" id="{38A36C5E-DB0F-C477-E11F-BCDD37B52CC7}"/>
              </a:ext>
            </a:extLst>
          </p:cNvPr>
          <p:cNvSpPr>
            <a:spLocks noGrp="1"/>
          </p:cNvSpPr>
          <p:nvPr>
            <p:ph idx="1"/>
          </p:nvPr>
        </p:nvSpPr>
        <p:spPr>
          <a:xfrm>
            <a:off x="5183188" y="2049462"/>
            <a:ext cx="6172200" cy="3811588"/>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a:extLst>
              <a:ext uri="{FF2B5EF4-FFF2-40B4-BE49-F238E27FC236}">
                <a16:creationId xmlns:a16="http://schemas.microsoft.com/office/drawing/2014/main" id="{21AF6D49-F5BC-02FC-DFB1-798E06E9F6E8}"/>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29E88368-0741-20B9-71FA-E8128E98FC5D}"/>
              </a:ext>
            </a:extLst>
          </p:cNvPr>
          <p:cNvSpPr>
            <a:spLocks noGrp="1"/>
          </p:cNvSpPr>
          <p:nvPr>
            <p:ph type="dt" sz="half" idx="10"/>
          </p:nvPr>
        </p:nvSpPr>
        <p:spPr>
          <a:xfrm>
            <a:off x="838200" y="6356350"/>
            <a:ext cx="2743200" cy="365125"/>
          </a:xfrm>
          <a:prstGeom prst="rect">
            <a:avLst/>
          </a:prstGeom>
        </p:spPr>
        <p:txBody>
          <a:bodyPr/>
          <a:lstStyle/>
          <a:p>
            <a:fld id="{AAE151C2-0499-9C4D-8F8B-200B9E8793DB}" type="datetimeFigureOut">
              <a:rPr lang="en-US" smtClean="0"/>
              <a:t>2/23/23</a:t>
            </a:fld>
            <a:endParaRPr lang="en-US"/>
          </a:p>
        </p:txBody>
      </p:sp>
      <p:sp>
        <p:nvSpPr>
          <p:cNvPr id="6" name="Footer Placeholder 5">
            <a:extLst>
              <a:ext uri="{FF2B5EF4-FFF2-40B4-BE49-F238E27FC236}">
                <a16:creationId xmlns:a16="http://schemas.microsoft.com/office/drawing/2014/main" id="{E9A8AF13-7131-BB43-F1A7-AF57DC884DE7}"/>
              </a:ext>
            </a:extLst>
          </p:cNvPr>
          <p:cNvSpPr>
            <a:spLocks noGrp="1"/>
          </p:cNvSpPr>
          <p:nvPr>
            <p:ph type="ftr" sz="quarter" idx="11"/>
          </p:nvPr>
        </p:nvSpPr>
        <p:spPr>
          <a:xfrm>
            <a:off x="4038600" y="6356350"/>
            <a:ext cx="4114800" cy="365125"/>
          </a:xfrm>
          <a:prstGeom prst="rect">
            <a:avLst/>
          </a:prstGeom>
        </p:spPr>
        <p:txBody>
          <a:bodyPr/>
          <a:lstStyle/>
          <a:p>
            <a:endParaRPr lang="en-US"/>
          </a:p>
        </p:txBody>
      </p:sp>
      <p:sp>
        <p:nvSpPr>
          <p:cNvPr id="7" name="Slide Number Placeholder 6">
            <a:extLst>
              <a:ext uri="{FF2B5EF4-FFF2-40B4-BE49-F238E27FC236}">
                <a16:creationId xmlns:a16="http://schemas.microsoft.com/office/drawing/2014/main" id="{C20D05A3-1547-CB9F-4F7A-9BC3BD313F37}"/>
              </a:ext>
            </a:extLst>
          </p:cNvPr>
          <p:cNvSpPr>
            <a:spLocks noGrp="1"/>
          </p:cNvSpPr>
          <p:nvPr>
            <p:ph type="sldNum" sz="quarter" idx="12"/>
          </p:nvPr>
        </p:nvSpPr>
        <p:spPr>
          <a:xfrm>
            <a:off x="8610600" y="6356350"/>
            <a:ext cx="2743200" cy="365125"/>
          </a:xfrm>
          <a:prstGeom prst="rect">
            <a:avLst/>
          </a:prstGeom>
        </p:spPr>
        <p:txBody>
          <a:bodyPr/>
          <a:lstStyle/>
          <a:p>
            <a:fld id="{ED5CDB07-F25B-6741-9CED-3960562F0C4D}" type="slidenum">
              <a:rPr lang="en-US" smtClean="0"/>
              <a:t>‹#›</a:t>
            </a:fld>
            <a:endParaRPr lang="en-US"/>
          </a:p>
        </p:txBody>
      </p:sp>
    </p:spTree>
    <p:extLst>
      <p:ext uri="{BB962C8B-B14F-4D97-AF65-F5344CB8AC3E}">
        <p14:creationId xmlns:p14="http://schemas.microsoft.com/office/powerpoint/2010/main" val="405905548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439AE7F-EDD6-D3EA-7811-962BCF9FBA24}"/>
              </a:ext>
            </a:extLst>
          </p:cNvPr>
          <p:cNvSpPr>
            <a:spLocks noGrp="1"/>
          </p:cNvSpPr>
          <p:nvPr>
            <p:ph type="title"/>
          </p:nvPr>
        </p:nvSpPr>
        <p:spPr>
          <a:xfrm>
            <a:off x="839788" y="457200"/>
            <a:ext cx="3932237" cy="1112838"/>
          </a:xfrm>
          <a:prstGeom prst="rect">
            <a:avLst/>
          </a:prstGeom>
        </p:spPr>
        <p:txBody>
          <a:bodyPr anchor="b"/>
          <a:lstStyle>
            <a:lvl1pPr>
              <a:defRPr sz="3200"/>
            </a:lvl1pPr>
          </a:lstStyle>
          <a:p>
            <a:r>
              <a:rPr lang="en-US"/>
              <a:t>Click to edit Master title style</a:t>
            </a:r>
            <a:endParaRPr lang="en-US" dirty="0"/>
          </a:p>
        </p:txBody>
      </p:sp>
      <p:sp>
        <p:nvSpPr>
          <p:cNvPr id="3" name="Picture Placeholder 2">
            <a:extLst>
              <a:ext uri="{FF2B5EF4-FFF2-40B4-BE49-F238E27FC236}">
                <a16:creationId xmlns:a16="http://schemas.microsoft.com/office/drawing/2014/main" id="{68BFF58E-3813-3F01-58DF-EBA4742D9DEE}"/>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
        <p:nvSpPr>
          <p:cNvPr id="4" name="Text Placeholder 3">
            <a:extLst>
              <a:ext uri="{FF2B5EF4-FFF2-40B4-BE49-F238E27FC236}">
                <a16:creationId xmlns:a16="http://schemas.microsoft.com/office/drawing/2014/main" id="{607C1652-5DF5-E7F8-CFAA-E8EAF2DD52A2}"/>
              </a:ext>
            </a:extLst>
          </p:cNvPr>
          <p:cNvSpPr>
            <a:spLocks noGrp="1"/>
          </p:cNvSpPr>
          <p:nvPr>
            <p:ph type="body" sz="half" idx="2"/>
          </p:nvPr>
        </p:nvSpPr>
        <p:spPr>
          <a:xfrm>
            <a:off x="839788" y="2239616"/>
            <a:ext cx="3932237" cy="3629371"/>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77AEE71C-B0C0-9710-DDEE-0FDE32B6BCFF}"/>
              </a:ext>
            </a:extLst>
          </p:cNvPr>
          <p:cNvSpPr>
            <a:spLocks noGrp="1"/>
          </p:cNvSpPr>
          <p:nvPr>
            <p:ph type="dt" sz="half" idx="10"/>
          </p:nvPr>
        </p:nvSpPr>
        <p:spPr>
          <a:xfrm>
            <a:off x="838200" y="6356350"/>
            <a:ext cx="2743200" cy="365125"/>
          </a:xfrm>
          <a:prstGeom prst="rect">
            <a:avLst/>
          </a:prstGeom>
        </p:spPr>
        <p:txBody>
          <a:bodyPr/>
          <a:lstStyle/>
          <a:p>
            <a:fld id="{AAE151C2-0499-9C4D-8F8B-200B9E8793DB}" type="datetimeFigureOut">
              <a:rPr lang="en-US" smtClean="0"/>
              <a:t>2/23/23</a:t>
            </a:fld>
            <a:endParaRPr lang="en-US"/>
          </a:p>
        </p:txBody>
      </p:sp>
      <p:sp>
        <p:nvSpPr>
          <p:cNvPr id="6" name="Footer Placeholder 5">
            <a:extLst>
              <a:ext uri="{FF2B5EF4-FFF2-40B4-BE49-F238E27FC236}">
                <a16:creationId xmlns:a16="http://schemas.microsoft.com/office/drawing/2014/main" id="{A362D379-0521-F7E3-2AC7-72C461F61658}"/>
              </a:ext>
            </a:extLst>
          </p:cNvPr>
          <p:cNvSpPr>
            <a:spLocks noGrp="1"/>
          </p:cNvSpPr>
          <p:nvPr>
            <p:ph type="ftr" sz="quarter" idx="11"/>
          </p:nvPr>
        </p:nvSpPr>
        <p:spPr>
          <a:xfrm>
            <a:off x="4038600" y="6356350"/>
            <a:ext cx="4114800" cy="365125"/>
          </a:xfrm>
          <a:prstGeom prst="rect">
            <a:avLst/>
          </a:prstGeom>
        </p:spPr>
        <p:txBody>
          <a:bodyPr/>
          <a:lstStyle/>
          <a:p>
            <a:endParaRPr lang="en-US"/>
          </a:p>
        </p:txBody>
      </p:sp>
      <p:sp>
        <p:nvSpPr>
          <p:cNvPr id="7" name="Slide Number Placeholder 6">
            <a:extLst>
              <a:ext uri="{FF2B5EF4-FFF2-40B4-BE49-F238E27FC236}">
                <a16:creationId xmlns:a16="http://schemas.microsoft.com/office/drawing/2014/main" id="{2EC48E92-2D6F-5098-1AEC-5DEFA42E25D7}"/>
              </a:ext>
            </a:extLst>
          </p:cNvPr>
          <p:cNvSpPr>
            <a:spLocks noGrp="1"/>
          </p:cNvSpPr>
          <p:nvPr>
            <p:ph type="sldNum" sz="quarter" idx="12"/>
          </p:nvPr>
        </p:nvSpPr>
        <p:spPr>
          <a:xfrm>
            <a:off x="8610600" y="6356350"/>
            <a:ext cx="2743200" cy="365125"/>
          </a:xfrm>
          <a:prstGeom prst="rect">
            <a:avLst/>
          </a:prstGeom>
        </p:spPr>
        <p:txBody>
          <a:bodyPr/>
          <a:lstStyle/>
          <a:p>
            <a:fld id="{ED5CDB07-F25B-6741-9CED-3960562F0C4D}" type="slidenum">
              <a:rPr lang="en-US" smtClean="0"/>
              <a:t>‹#›</a:t>
            </a:fld>
            <a:endParaRPr lang="en-US"/>
          </a:p>
        </p:txBody>
      </p:sp>
    </p:spTree>
    <p:extLst>
      <p:ext uri="{BB962C8B-B14F-4D97-AF65-F5344CB8AC3E}">
        <p14:creationId xmlns:p14="http://schemas.microsoft.com/office/powerpoint/2010/main" val="392839932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image" Target="../media/image1.png"/><Relationship Id="rId5" Type="http://schemas.openxmlformats.org/officeDocument/2006/relationships/slideLayout" Target="../slideLayouts/slideLayout5.xml"/><Relationship Id="rId10" Type="http://schemas.openxmlformats.org/officeDocument/2006/relationships/theme" Target="../theme/theme1.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pic>
        <p:nvPicPr>
          <p:cNvPr id="5" name="Picture 4" descr="Graphical user interface&#10;&#10;Description automatically generated with low confidence">
            <a:extLst>
              <a:ext uri="{FF2B5EF4-FFF2-40B4-BE49-F238E27FC236}">
                <a16:creationId xmlns:a16="http://schemas.microsoft.com/office/drawing/2014/main" id="{35167A85-7A40-9A20-A025-2536494970E6}"/>
              </a:ext>
            </a:extLst>
          </p:cNvPr>
          <p:cNvPicPr>
            <a:picLocks noChangeAspect="1"/>
          </p:cNvPicPr>
          <p:nvPr userDrawn="1"/>
        </p:nvPicPr>
        <p:blipFill>
          <a:blip r:embed="rId11"/>
          <a:stretch>
            <a:fillRect/>
          </a:stretch>
        </p:blipFill>
        <p:spPr>
          <a:xfrm>
            <a:off x="0" y="0"/>
            <a:ext cx="12192000" cy="6858000"/>
          </a:xfrm>
          <a:prstGeom prst="rect">
            <a:avLst/>
          </a:prstGeom>
        </p:spPr>
      </p:pic>
      <p:sp>
        <p:nvSpPr>
          <p:cNvPr id="3" name="Text Placeholder 2">
            <a:extLst>
              <a:ext uri="{FF2B5EF4-FFF2-40B4-BE49-F238E27FC236}">
                <a16:creationId xmlns:a16="http://schemas.microsoft.com/office/drawing/2014/main" id="{FE7185B3-E280-D593-33FB-7938682A3E1F}"/>
              </a:ext>
            </a:extLst>
          </p:cNvPr>
          <p:cNvSpPr>
            <a:spLocks noGrp="1"/>
          </p:cNvSpPr>
          <p:nvPr>
            <p:ph type="body" idx="1"/>
          </p:nvPr>
        </p:nvSpPr>
        <p:spPr>
          <a:xfrm>
            <a:off x="838200" y="2199861"/>
            <a:ext cx="10515600" cy="3977102"/>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itle Placeholder 3">
            <a:extLst>
              <a:ext uri="{FF2B5EF4-FFF2-40B4-BE49-F238E27FC236}">
                <a16:creationId xmlns:a16="http://schemas.microsoft.com/office/drawing/2014/main" id="{A01E295A-CAA1-7017-A20D-2420C4702B45}"/>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US" dirty="0"/>
          </a:p>
        </p:txBody>
      </p:sp>
    </p:spTree>
    <p:extLst>
      <p:ext uri="{BB962C8B-B14F-4D97-AF65-F5344CB8AC3E}">
        <p14:creationId xmlns:p14="http://schemas.microsoft.com/office/powerpoint/2010/main" val="32810700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slideLayout" Target="../slideLayouts/slideLayout2.xml"/><Relationship Id="rId1" Type="http://schemas.openxmlformats.org/officeDocument/2006/relationships/video" Target="https://www.youtube.com/embed/I8KadqRM_dQ?feature=oembed" TargetMode="External"/></Relationships>
</file>

<file path=ppt/slides/_rels/slide3.xml.rels><?xml version="1.0" encoding="UTF-8" standalone="yes"?>
<Relationships xmlns="http://schemas.openxmlformats.org/package/2006/relationships"><Relationship Id="rId8" Type="http://schemas.openxmlformats.org/officeDocument/2006/relationships/image" Target="../media/image10.jpg"/><Relationship Id="rId3" Type="http://schemas.openxmlformats.org/officeDocument/2006/relationships/image" Target="../media/image5.svg"/><Relationship Id="rId7" Type="http://schemas.openxmlformats.org/officeDocument/2006/relationships/image" Target="../media/image9.svg"/><Relationship Id="rId2" Type="http://schemas.openxmlformats.org/officeDocument/2006/relationships/image" Target="../media/image4.png"/><Relationship Id="rId1" Type="http://schemas.openxmlformats.org/officeDocument/2006/relationships/slideLayout" Target="../slideLayouts/slideLayout4.xml"/><Relationship Id="rId6" Type="http://schemas.openxmlformats.org/officeDocument/2006/relationships/image" Target="../media/image8.png"/><Relationship Id="rId5" Type="http://schemas.openxmlformats.org/officeDocument/2006/relationships/image" Target="../media/image7.svg"/><Relationship Id="rId10" Type="http://schemas.openxmlformats.org/officeDocument/2006/relationships/image" Target="../media/image12.svg"/><Relationship Id="rId4" Type="http://schemas.openxmlformats.org/officeDocument/2006/relationships/image" Target="../media/image6.png"/><Relationship Id="rId9" Type="http://schemas.openxmlformats.org/officeDocument/2006/relationships/image" Target="../media/image11.png"/></Relationships>
</file>

<file path=ppt/slides/_rels/slide4.xml.rels><?xml version="1.0" encoding="UTF-8" standalone="yes"?>
<Relationships xmlns="http://schemas.openxmlformats.org/package/2006/relationships"><Relationship Id="rId3" Type="http://schemas.openxmlformats.org/officeDocument/2006/relationships/image" Target="../media/image14.emf"/><Relationship Id="rId2" Type="http://schemas.openxmlformats.org/officeDocument/2006/relationships/image" Target="../media/image13.png"/><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3" Type="http://schemas.openxmlformats.org/officeDocument/2006/relationships/image" Target="../media/image16.jpg"/><Relationship Id="rId2" Type="http://schemas.openxmlformats.org/officeDocument/2006/relationships/image" Target="../media/image15.jpg"/><Relationship Id="rId1" Type="http://schemas.openxmlformats.org/officeDocument/2006/relationships/slideLayout" Target="../slideLayouts/slideLayout4.xml"/><Relationship Id="rId4" Type="http://schemas.openxmlformats.org/officeDocument/2006/relationships/image" Target="../media/image17.jpg"/></Relationships>
</file>

<file path=ppt/slides/_rels/slide6.xml.rels><?xml version="1.0" encoding="UTF-8" standalone="yes"?>
<Relationships xmlns="http://schemas.openxmlformats.org/package/2006/relationships"><Relationship Id="rId2" Type="http://schemas.openxmlformats.org/officeDocument/2006/relationships/image" Target="../media/image18.jpeg"/><Relationship Id="rId1" Type="http://schemas.openxmlformats.org/officeDocument/2006/relationships/slideLayout" Target="../slideLayouts/slideLayout4.xml"/></Relationships>
</file>

<file path=ppt/slides/_rels/slide7.xml.rels><?xml version="1.0" encoding="UTF-8" standalone="yes"?>
<Relationships xmlns="http://schemas.openxmlformats.org/package/2006/relationships"><Relationship Id="rId3" Type="http://schemas.openxmlformats.org/officeDocument/2006/relationships/slideLayout" Target="../slideLayouts/slideLayout4.xml"/><Relationship Id="rId2" Type="http://schemas.microsoft.com/office/2007/relationships/media" Target="../media/media1.mp4"/><Relationship Id="rId1" Type="http://schemas.openxmlformats.org/officeDocument/2006/relationships/video" Target="NULL" TargetMode="External"/><Relationship Id="rId4" Type="http://schemas.openxmlformats.org/officeDocument/2006/relationships/image" Target="../media/image19.png"/></Relationships>
</file>

<file path=ppt/slides/_rels/slide8.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2.mp4"/><Relationship Id="rId1" Type="http://schemas.microsoft.com/office/2007/relationships/media" Target="../media/media2.mp4"/><Relationship Id="rId4" Type="http://schemas.openxmlformats.org/officeDocument/2006/relationships/image" Target="../media/image20.png"/></Relationships>
</file>

<file path=ppt/slides/_rels/slide9.xml.rels><?xml version="1.0" encoding="UTF-8" standalone="yes"?>
<Relationships xmlns="http://schemas.openxmlformats.org/package/2006/relationships"><Relationship Id="rId3" Type="http://schemas.openxmlformats.org/officeDocument/2006/relationships/image" Target="../media/image22.emf"/><Relationship Id="rId2" Type="http://schemas.openxmlformats.org/officeDocument/2006/relationships/image" Target="../media/image21.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23.emf"/><Relationship Id="rId2" Type="http://schemas.openxmlformats.org/officeDocument/2006/relationships/hyperlink" Target="http://www.angelflightwest.org/" TargetMode="External"/><Relationship Id="rId1" Type="http://schemas.openxmlformats.org/officeDocument/2006/relationships/slideLayout" Target="../slideLayouts/slideLayout5.xml"/><Relationship Id="rId4" Type="http://schemas.openxmlformats.org/officeDocument/2006/relationships/hyperlink" Target="../Graphics/Pilot%20Association%20Flyer/PilotFlyer_Combined_Outreach.pdf" TargetMode="External"/></Relationships>
</file>

<file path=ppt/slides/_rels/slide11.xml.rels><?xml version="1.0" encoding="UTF-8" standalone="yes"?>
<Relationships xmlns="http://schemas.openxmlformats.org/package/2006/relationships"><Relationship Id="rId3" Type="http://schemas.openxmlformats.org/officeDocument/2006/relationships/image" Target="../media/image25.jpg"/><Relationship Id="rId2" Type="http://schemas.openxmlformats.org/officeDocument/2006/relationships/image" Target="../media/image24.jpg"/><Relationship Id="rId1" Type="http://schemas.openxmlformats.org/officeDocument/2006/relationships/slideLayout" Target="../slideLayouts/slideLayout2.xml"/><Relationship Id="rId4" Type="http://schemas.openxmlformats.org/officeDocument/2006/relationships/image" Target="../media/image26.jpg"/></Relationships>
</file>

<file path=ppt/slides/_rels/slide12.xml.rels><?xml version="1.0" encoding="UTF-8" standalone="yes"?>
<Relationships xmlns="http://schemas.openxmlformats.org/package/2006/relationships"><Relationship Id="rId2" Type="http://schemas.openxmlformats.org/officeDocument/2006/relationships/image" Target="../media/image27.jp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hyperlink" Target="mailto:info@angelflightwest.org" TargetMode="External"/><Relationship Id="rId2" Type="http://schemas.openxmlformats.org/officeDocument/2006/relationships/hyperlink" Target="http://www.angelflightwest.org/" TargetMode="External"/><Relationship Id="rId1" Type="http://schemas.openxmlformats.org/officeDocument/2006/relationships/slideLayout" Target="../slideLayouts/slideLayout2.xml"/><Relationship Id="rId5" Type="http://schemas.openxmlformats.org/officeDocument/2006/relationships/hyperlink" Target="mailto:Jessicah@angelflightwest.org" TargetMode="External"/><Relationship Id="rId4" Type="http://schemas.openxmlformats.org/officeDocument/2006/relationships/hyperlink" Target="mailto:jcooper@angelflightwest.org"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207182191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69B8C0E-EEC4-1FFA-9F88-F94D51B674A9}"/>
              </a:ext>
            </a:extLst>
          </p:cNvPr>
          <p:cNvSpPr>
            <a:spLocks noGrp="1"/>
          </p:cNvSpPr>
          <p:nvPr>
            <p:ph type="title"/>
          </p:nvPr>
        </p:nvSpPr>
        <p:spPr>
          <a:xfrm>
            <a:off x="838200" y="365125"/>
            <a:ext cx="10515600" cy="1325563"/>
          </a:xfrm>
        </p:spPr>
        <p:txBody>
          <a:bodyPr anchor="ctr">
            <a:normAutofit/>
          </a:bodyPr>
          <a:lstStyle/>
          <a:p>
            <a:r>
              <a:rPr lang="en-US" dirty="0"/>
              <a:t>How it Works</a:t>
            </a:r>
          </a:p>
        </p:txBody>
      </p:sp>
      <p:pic>
        <p:nvPicPr>
          <p:cNvPr id="6" name="Online Media 5" descr="Public Benefit Aviation">
            <a:hlinkClick r:id="" action="ppaction://media"/>
            <a:extLst>
              <a:ext uri="{FF2B5EF4-FFF2-40B4-BE49-F238E27FC236}">
                <a16:creationId xmlns:a16="http://schemas.microsoft.com/office/drawing/2014/main" id="{6D0570CF-0824-B0F5-5720-92AD5B63A4B8}"/>
              </a:ext>
            </a:extLst>
          </p:cNvPr>
          <p:cNvPicPr>
            <a:picLocks noRot="1" noChangeAspect="1"/>
          </p:cNvPicPr>
          <p:nvPr>
            <a:videoFile r:link="rId1"/>
          </p:nvPr>
        </p:nvPicPr>
        <p:blipFill>
          <a:blip r:embed="rId3"/>
          <a:stretch>
            <a:fillRect/>
          </a:stretch>
        </p:blipFill>
        <p:spPr>
          <a:xfrm>
            <a:off x="2576441" y="1690688"/>
            <a:ext cx="7039118" cy="3977102"/>
          </a:xfrm>
          <a:prstGeom prst="rect">
            <a:avLst/>
          </a:prstGeom>
          <a:noFill/>
        </p:spPr>
      </p:pic>
    </p:spTree>
    <p:extLst>
      <p:ext uri="{BB962C8B-B14F-4D97-AF65-F5344CB8AC3E}">
        <p14:creationId xmlns:p14="http://schemas.microsoft.com/office/powerpoint/2010/main" val="239876469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 fill="hold"/>
                                        <p:tgtEl>
                                          <p:spTgt spid="6"/>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6"/>
                </p:tgtEl>
              </p:cMediaNode>
            </p:video>
            <p:seq concurrent="1" nextAc="seek">
              <p:cTn id="8" restart="whenNotActive" fill="hold" evtFilter="cancelBubble" nodeType="interactiveSeq">
                <p:stCondLst>
                  <p:cond evt="onClick" delay="0">
                    <p:tgtEl>
                      <p:spTgt spid="6"/>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6"/>
                                        </p:tgtEl>
                                      </p:cBhvr>
                                    </p:cmd>
                                  </p:childTnLst>
                                </p:cTn>
                              </p:par>
                            </p:childTnLst>
                          </p:cTn>
                        </p:par>
                      </p:childTnLst>
                    </p:cTn>
                  </p:par>
                </p:childTnLst>
              </p:cTn>
              <p:nextCondLst>
                <p:cond evt="onClick" delay="0">
                  <p:tgtEl>
                    <p:spTgt spid="6"/>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69B8C0E-EEC4-1FFA-9F88-F94D51B674A9}"/>
              </a:ext>
            </a:extLst>
          </p:cNvPr>
          <p:cNvSpPr>
            <a:spLocks noGrp="1"/>
          </p:cNvSpPr>
          <p:nvPr>
            <p:ph type="title"/>
          </p:nvPr>
        </p:nvSpPr>
        <p:spPr>
          <a:xfrm>
            <a:off x="838200" y="510091"/>
            <a:ext cx="10515600" cy="835025"/>
          </a:xfrm>
        </p:spPr>
        <p:txBody>
          <a:bodyPr anchor="ctr">
            <a:normAutofit/>
          </a:bodyPr>
          <a:lstStyle/>
          <a:p>
            <a:r>
              <a:rPr lang="en-US" sz="4800" dirty="0">
                <a:latin typeface="Obliqua Sans"/>
              </a:rPr>
              <a:t>Our Mission</a:t>
            </a:r>
            <a:endParaRPr lang="en-US" dirty="0"/>
          </a:p>
        </p:txBody>
      </p:sp>
      <p:pic>
        <p:nvPicPr>
          <p:cNvPr id="14" name="Graphic 13" descr="Airplane with solid fill">
            <a:extLst>
              <a:ext uri="{FF2B5EF4-FFF2-40B4-BE49-F238E27FC236}">
                <a16:creationId xmlns:a16="http://schemas.microsoft.com/office/drawing/2014/main" id="{7E882EE7-2F0C-89FB-848E-9258B961868A}"/>
              </a:ext>
            </a:extLst>
          </p:cNvPr>
          <p:cNvPicPr>
            <a:picLocks noChangeAspect="1"/>
          </p:cNvPicPr>
          <p:nvPr/>
        </p:nvPicPr>
        <p:blipFill>
          <a:blip r:embed="rId2">
            <a:extLst>
              <a:ext uri="{96DAC541-7B7A-43D3-8B79-37D633B846F1}">
                <asvg:svgBlip xmlns:asvg="http://schemas.microsoft.com/office/drawing/2016/SVG/main" r:embed="rId3"/>
              </a:ext>
            </a:extLst>
          </a:blip>
          <a:stretch>
            <a:fillRect/>
          </a:stretch>
        </p:blipFill>
        <p:spPr>
          <a:xfrm>
            <a:off x="805814" y="3240760"/>
            <a:ext cx="753278" cy="753278"/>
          </a:xfrm>
          <a:prstGeom prst="rect">
            <a:avLst/>
          </a:prstGeom>
        </p:spPr>
      </p:pic>
      <p:pic>
        <p:nvPicPr>
          <p:cNvPr id="16" name="Graphic 15" descr="Heart with pulse with solid fill">
            <a:extLst>
              <a:ext uri="{FF2B5EF4-FFF2-40B4-BE49-F238E27FC236}">
                <a16:creationId xmlns:a16="http://schemas.microsoft.com/office/drawing/2014/main" id="{47F2AF9A-A0CB-D7D7-C387-0A82ECB94066}"/>
              </a:ext>
            </a:extLst>
          </p:cNvPr>
          <p:cNvPicPr>
            <a:picLocks noChangeAspect="1"/>
          </p:cNvPicPr>
          <p:nvPr/>
        </p:nvPicPr>
        <p:blipFill>
          <a:blip r:embed="rId4">
            <a:extLst>
              <a:ext uri="{96DAC541-7B7A-43D3-8B79-37D633B846F1}">
                <asvg:svgBlip xmlns:asvg="http://schemas.microsoft.com/office/drawing/2016/SVG/main" r:embed="rId5"/>
              </a:ext>
            </a:extLst>
          </a:blip>
          <a:stretch>
            <a:fillRect/>
          </a:stretch>
        </p:blipFill>
        <p:spPr>
          <a:xfrm>
            <a:off x="806145" y="2551325"/>
            <a:ext cx="753278" cy="753278"/>
          </a:xfrm>
          <a:prstGeom prst="rect">
            <a:avLst/>
          </a:prstGeom>
        </p:spPr>
      </p:pic>
      <p:pic>
        <p:nvPicPr>
          <p:cNvPr id="17" name="Graphic 16" descr="Flying Money with solid fill">
            <a:extLst>
              <a:ext uri="{FF2B5EF4-FFF2-40B4-BE49-F238E27FC236}">
                <a16:creationId xmlns:a16="http://schemas.microsoft.com/office/drawing/2014/main" id="{22137619-0656-7913-D608-1240980D98C3}"/>
              </a:ext>
            </a:extLst>
          </p:cNvPr>
          <p:cNvPicPr>
            <a:picLocks noChangeAspect="1"/>
          </p:cNvPicPr>
          <p:nvPr/>
        </p:nvPicPr>
        <p:blipFill>
          <a:blip r:embed="rId6">
            <a:extLst>
              <a:ext uri="{96DAC541-7B7A-43D3-8B79-37D633B846F1}">
                <asvg:svgBlip xmlns:asvg="http://schemas.microsoft.com/office/drawing/2016/SVG/main" r:embed="rId7"/>
              </a:ext>
            </a:extLst>
          </a:blip>
          <a:stretch>
            <a:fillRect/>
          </a:stretch>
        </p:blipFill>
        <p:spPr>
          <a:xfrm>
            <a:off x="832551" y="4141578"/>
            <a:ext cx="753278" cy="753278"/>
          </a:xfrm>
          <a:prstGeom prst="rect">
            <a:avLst/>
          </a:prstGeom>
        </p:spPr>
      </p:pic>
      <p:sp>
        <p:nvSpPr>
          <p:cNvPr id="18" name="TextBox 17">
            <a:extLst>
              <a:ext uri="{FF2B5EF4-FFF2-40B4-BE49-F238E27FC236}">
                <a16:creationId xmlns:a16="http://schemas.microsoft.com/office/drawing/2014/main" id="{CFAC78D6-EBAB-E5D7-C788-8B0B3FA74699}"/>
              </a:ext>
            </a:extLst>
          </p:cNvPr>
          <p:cNvSpPr txBox="1"/>
          <p:nvPr/>
        </p:nvSpPr>
        <p:spPr>
          <a:xfrm>
            <a:off x="1567138" y="3332536"/>
            <a:ext cx="4470070" cy="584775"/>
          </a:xfrm>
          <a:prstGeom prst="rect">
            <a:avLst/>
          </a:prstGeom>
          <a:noFill/>
        </p:spPr>
        <p:txBody>
          <a:bodyPr wrap="square" rtlCol="0">
            <a:spAutoFit/>
          </a:bodyPr>
          <a:lstStyle/>
          <a:p>
            <a:r>
              <a:rPr lang="en-US" sz="1600" dirty="0">
                <a:latin typeface="Open Sans" panose="020B0606030504020204" pitchFamily="34" charset="0"/>
                <a:ea typeface="Open Sans" panose="020B0606030504020204" pitchFamily="34" charset="0"/>
                <a:cs typeface="Open Sans" panose="020B0606030504020204" pitchFamily="34" charset="0"/>
              </a:rPr>
              <a:t>Over 5,000 missions served each year</a:t>
            </a:r>
            <a:br>
              <a:rPr lang="en-US" sz="1600" dirty="0">
                <a:latin typeface="Open Sans" panose="020B0606030504020204" pitchFamily="34" charset="0"/>
                <a:ea typeface="Open Sans" panose="020B0606030504020204" pitchFamily="34" charset="0"/>
                <a:cs typeface="Open Sans" panose="020B0606030504020204" pitchFamily="34" charset="0"/>
              </a:rPr>
            </a:br>
            <a:r>
              <a:rPr lang="en-US" sz="1600" dirty="0">
                <a:latin typeface="Open Sans" panose="020B0606030504020204" pitchFamily="34" charset="0"/>
                <a:ea typeface="Open Sans" panose="020B0606030504020204" pitchFamily="34" charset="0"/>
                <a:cs typeface="Open Sans" panose="020B0606030504020204" pitchFamily="34" charset="0"/>
              </a:rPr>
              <a:t>Over 96,000 lifetime missions</a:t>
            </a:r>
          </a:p>
        </p:txBody>
      </p:sp>
      <p:sp>
        <p:nvSpPr>
          <p:cNvPr id="20" name="TextBox 19">
            <a:extLst>
              <a:ext uri="{FF2B5EF4-FFF2-40B4-BE49-F238E27FC236}">
                <a16:creationId xmlns:a16="http://schemas.microsoft.com/office/drawing/2014/main" id="{DD06602B-55AB-D491-809E-FDF5AE945BB2}"/>
              </a:ext>
            </a:extLst>
          </p:cNvPr>
          <p:cNvSpPr txBox="1"/>
          <p:nvPr/>
        </p:nvSpPr>
        <p:spPr>
          <a:xfrm>
            <a:off x="1561573" y="2744725"/>
            <a:ext cx="4343400" cy="338554"/>
          </a:xfrm>
          <a:prstGeom prst="rect">
            <a:avLst/>
          </a:prstGeom>
          <a:noFill/>
        </p:spPr>
        <p:txBody>
          <a:bodyPr wrap="square" rtlCol="0">
            <a:spAutoFit/>
          </a:bodyPr>
          <a:lstStyle/>
          <a:p>
            <a:r>
              <a:rPr lang="en-US" sz="1600" dirty="0">
                <a:latin typeface="Open Sans" panose="020B0606030504020204" pitchFamily="34" charset="0"/>
                <a:ea typeface="Open Sans" panose="020B0606030504020204" pitchFamily="34" charset="0"/>
                <a:cs typeface="Open Sans" panose="020B0606030504020204" pitchFamily="34" charset="0"/>
              </a:rPr>
              <a:t>Over 2,000 passengers served each year</a:t>
            </a:r>
          </a:p>
        </p:txBody>
      </p:sp>
      <p:sp>
        <p:nvSpPr>
          <p:cNvPr id="21" name="TextBox 20">
            <a:extLst>
              <a:ext uri="{FF2B5EF4-FFF2-40B4-BE49-F238E27FC236}">
                <a16:creationId xmlns:a16="http://schemas.microsoft.com/office/drawing/2014/main" id="{C20B6AF8-6F31-6D09-B002-71822A6957D6}"/>
              </a:ext>
            </a:extLst>
          </p:cNvPr>
          <p:cNvSpPr txBox="1"/>
          <p:nvPr/>
        </p:nvSpPr>
        <p:spPr>
          <a:xfrm>
            <a:off x="4398711" y="5851359"/>
            <a:ext cx="5374191" cy="400110"/>
          </a:xfrm>
          <a:prstGeom prst="rect">
            <a:avLst/>
          </a:prstGeom>
          <a:noFill/>
        </p:spPr>
        <p:txBody>
          <a:bodyPr wrap="square" lIns="91440" tIns="45720" rIns="91440" bIns="45720" rtlCol="0" anchor="t">
            <a:spAutoFit/>
          </a:bodyPr>
          <a:lstStyle/>
          <a:p>
            <a:r>
              <a:rPr lang="en-US" sz="2000" b="1" dirty="0">
                <a:latin typeface="Obliqua Sans"/>
              </a:rPr>
              <a:t>….all thanks to </a:t>
            </a:r>
            <a:r>
              <a:rPr lang="en-US" sz="2000" b="1" dirty="0">
                <a:solidFill>
                  <a:schemeClr val="accent3"/>
                </a:solidFill>
                <a:latin typeface="Obliqua Sans"/>
              </a:rPr>
              <a:t>1,800+ volunteer pilots.</a:t>
            </a:r>
          </a:p>
        </p:txBody>
      </p:sp>
      <p:sp>
        <p:nvSpPr>
          <p:cNvPr id="22" name="TextBox 21">
            <a:extLst>
              <a:ext uri="{FF2B5EF4-FFF2-40B4-BE49-F238E27FC236}">
                <a16:creationId xmlns:a16="http://schemas.microsoft.com/office/drawing/2014/main" id="{6803B125-D208-23E2-41E6-1C82B70AEEDB}"/>
              </a:ext>
            </a:extLst>
          </p:cNvPr>
          <p:cNvSpPr txBox="1"/>
          <p:nvPr/>
        </p:nvSpPr>
        <p:spPr>
          <a:xfrm>
            <a:off x="1588310" y="4234086"/>
            <a:ext cx="4480953" cy="584775"/>
          </a:xfrm>
          <a:prstGeom prst="rect">
            <a:avLst/>
          </a:prstGeom>
          <a:noFill/>
        </p:spPr>
        <p:txBody>
          <a:bodyPr wrap="square" rtlCol="0">
            <a:spAutoFit/>
          </a:bodyPr>
          <a:lstStyle/>
          <a:p>
            <a:r>
              <a:rPr lang="en-US" sz="1600" dirty="0">
                <a:latin typeface="Open Sans" panose="020B0606030504020204" pitchFamily="34" charset="0"/>
                <a:ea typeface="Open Sans" panose="020B0606030504020204" pitchFamily="34" charset="0"/>
                <a:cs typeface="Open Sans" panose="020B0606030504020204" pitchFamily="34" charset="0"/>
              </a:rPr>
              <a:t>Over $6M in-kind donations each year plus thousands of hours of volunteered time</a:t>
            </a:r>
          </a:p>
        </p:txBody>
      </p:sp>
      <p:sp>
        <p:nvSpPr>
          <p:cNvPr id="24" name="TextBox 23">
            <a:extLst>
              <a:ext uri="{FF2B5EF4-FFF2-40B4-BE49-F238E27FC236}">
                <a16:creationId xmlns:a16="http://schemas.microsoft.com/office/drawing/2014/main" id="{66040060-68FF-886E-BC00-D8C107440DA2}"/>
              </a:ext>
            </a:extLst>
          </p:cNvPr>
          <p:cNvSpPr txBox="1"/>
          <p:nvPr/>
        </p:nvSpPr>
        <p:spPr>
          <a:xfrm>
            <a:off x="926187" y="1173507"/>
            <a:ext cx="10632555" cy="1323439"/>
          </a:xfrm>
          <a:prstGeom prst="rect">
            <a:avLst/>
          </a:prstGeom>
          <a:noFill/>
        </p:spPr>
        <p:txBody>
          <a:bodyPr wrap="square" lIns="91440" tIns="45720" rIns="91440" bIns="45720" rtlCol="0" anchor="t">
            <a:spAutoFit/>
          </a:bodyPr>
          <a:lstStyle/>
          <a:p>
            <a:r>
              <a:rPr lang="en-US" sz="2000" dirty="0">
                <a:solidFill>
                  <a:schemeClr val="accent3"/>
                </a:solidFill>
                <a:ea typeface="+mn-lt"/>
                <a:cs typeface="+mn-lt"/>
              </a:rPr>
              <a:t>Angel Flight West delivers health and hope using donated flights to serve those with healthcare or other compelling human needs. In the air, Angel Flight West links volunteer pilots and commercial airlines with people whose non-emergency health needs require air transportation to access care. On the ground, volunteer drivers ferry passengers to and from their departure and destination airports.</a:t>
            </a:r>
          </a:p>
        </p:txBody>
      </p:sp>
      <p:pic>
        <p:nvPicPr>
          <p:cNvPr id="10" name="Picture 9" descr="A person and person wearing sunglasses and smiling at the camera&#10;&#10;Description automatically generated with medium confidence">
            <a:extLst>
              <a:ext uri="{FF2B5EF4-FFF2-40B4-BE49-F238E27FC236}">
                <a16:creationId xmlns:a16="http://schemas.microsoft.com/office/drawing/2014/main" id="{1FCDB8F4-9892-951F-FC4B-C1FC88F692CA}"/>
              </a:ext>
            </a:extLst>
          </p:cNvPr>
          <p:cNvPicPr>
            <a:picLocks noChangeAspect="1"/>
          </p:cNvPicPr>
          <p:nvPr/>
        </p:nvPicPr>
        <p:blipFill rotWithShape="1">
          <a:blip r:embed="rId8"/>
          <a:srcRect l="12601" t="14143" b="-508"/>
          <a:stretch/>
        </p:blipFill>
        <p:spPr>
          <a:xfrm>
            <a:off x="7484185" y="2835029"/>
            <a:ext cx="3119505" cy="2318018"/>
          </a:xfrm>
          <a:prstGeom prst="rect">
            <a:avLst/>
          </a:prstGeom>
          <a:ln w="228600" cap="sq" cmpd="thickThin">
            <a:solidFill>
              <a:schemeClr val="accent3"/>
            </a:solidFill>
            <a:prstDash val="solid"/>
            <a:miter lim="800000"/>
          </a:ln>
          <a:effectLst>
            <a:innerShdw blurRad="76200">
              <a:srgbClr val="000000"/>
            </a:innerShdw>
          </a:effectLst>
        </p:spPr>
      </p:pic>
      <p:pic>
        <p:nvPicPr>
          <p:cNvPr id="3" name="Graphic 3" descr="Badge Heart with solid fill">
            <a:extLst>
              <a:ext uri="{FF2B5EF4-FFF2-40B4-BE49-F238E27FC236}">
                <a16:creationId xmlns:a16="http://schemas.microsoft.com/office/drawing/2014/main" id="{E67758A8-C234-4170-15EB-5B5D4DC6E676}"/>
              </a:ext>
            </a:extLst>
          </p:cNvPr>
          <p:cNvPicPr>
            <a:picLocks noChangeAspect="1"/>
          </p:cNvPicPr>
          <p:nvPr/>
        </p:nvPicPr>
        <p:blipFill>
          <a:blip r:embed="rId9">
            <a:extLst>
              <a:ext uri="{96DAC541-7B7A-43D3-8B79-37D633B846F1}">
                <asvg:svgBlip xmlns:asvg="http://schemas.microsoft.com/office/drawing/2016/SVG/main" r:embed="rId10"/>
              </a:ext>
            </a:extLst>
          </a:blip>
          <a:stretch>
            <a:fillRect/>
          </a:stretch>
        </p:blipFill>
        <p:spPr>
          <a:xfrm>
            <a:off x="799431" y="5070642"/>
            <a:ext cx="767348" cy="780717"/>
          </a:xfrm>
          <a:prstGeom prst="rect">
            <a:avLst/>
          </a:prstGeom>
        </p:spPr>
      </p:pic>
      <p:sp>
        <p:nvSpPr>
          <p:cNvPr id="4" name="TextBox 3">
            <a:extLst>
              <a:ext uri="{FF2B5EF4-FFF2-40B4-BE49-F238E27FC236}">
                <a16:creationId xmlns:a16="http://schemas.microsoft.com/office/drawing/2014/main" id="{18895B39-A0A1-8C0B-6249-9232EAC2422E}"/>
              </a:ext>
            </a:extLst>
          </p:cNvPr>
          <p:cNvSpPr txBox="1"/>
          <p:nvPr/>
        </p:nvSpPr>
        <p:spPr>
          <a:xfrm>
            <a:off x="1588311" y="5236717"/>
            <a:ext cx="3638741" cy="461665"/>
          </a:xfrm>
          <a:prstGeom prst="rect">
            <a:avLst/>
          </a:prstGeom>
          <a:noFill/>
        </p:spPr>
        <p:txBody>
          <a:bodyPr wrap="square" lIns="91440" tIns="45720" rIns="91440" bIns="45720" rtlCol="0" anchor="t">
            <a:spAutoFit/>
          </a:bodyPr>
          <a:lstStyle/>
          <a:p>
            <a:r>
              <a:rPr lang="en-US" sz="2400" b="1" dirty="0">
                <a:solidFill>
                  <a:schemeClr val="accent3"/>
                </a:solidFill>
                <a:latin typeface="Open Sans"/>
                <a:ea typeface="Open Sans"/>
                <a:cs typeface="Open Sans"/>
              </a:rPr>
              <a:t>$0 cost to passengers</a:t>
            </a:r>
          </a:p>
        </p:txBody>
      </p:sp>
    </p:spTree>
    <p:extLst>
      <p:ext uri="{BB962C8B-B14F-4D97-AF65-F5344CB8AC3E}">
        <p14:creationId xmlns:p14="http://schemas.microsoft.com/office/powerpoint/2010/main" val="357682599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CC5FF0B-CF9E-14B7-CBB4-97056D62A0A8}"/>
              </a:ext>
            </a:extLst>
          </p:cNvPr>
          <p:cNvSpPr>
            <a:spLocks noGrp="1"/>
          </p:cNvSpPr>
          <p:nvPr>
            <p:ph type="title"/>
          </p:nvPr>
        </p:nvSpPr>
        <p:spPr/>
        <p:txBody>
          <a:bodyPr/>
          <a:lstStyle/>
          <a:p>
            <a:r>
              <a:rPr lang="en-US" dirty="0">
                <a:latin typeface="Obliqua Sans"/>
              </a:rPr>
              <a:t>Why and Where We Fly</a:t>
            </a:r>
          </a:p>
        </p:txBody>
      </p:sp>
      <p:sp>
        <p:nvSpPr>
          <p:cNvPr id="3" name="Content Placeholder 2">
            <a:extLst>
              <a:ext uri="{FF2B5EF4-FFF2-40B4-BE49-F238E27FC236}">
                <a16:creationId xmlns:a16="http://schemas.microsoft.com/office/drawing/2014/main" id="{0C481F4C-CA55-3AC1-1438-E2D179D08D72}"/>
              </a:ext>
            </a:extLst>
          </p:cNvPr>
          <p:cNvSpPr>
            <a:spLocks noGrp="1"/>
          </p:cNvSpPr>
          <p:nvPr>
            <p:ph sz="half" idx="1"/>
          </p:nvPr>
        </p:nvSpPr>
        <p:spPr>
          <a:xfrm>
            <a:off x="838200" y="1593273"/>
            <a:ext cx="5181600" cy="4583689"/>
          </a:xfrm>
        </p:spPr>
        <p:txBody>
          <a:bodyPr>
            <a:normAutofit lnSpcReduction="10000"/>
          </a:bodyPr>
          <a:lstStyle/>
          <a:p>
            <a:r>
              <a:rPr lang="en-US" sz="2000" dirty="0"/>
              <a:t>Patients traveling for non-emergency care to research hospitals, children’s hospitals, treatment centers, and more.</a:t>
            </a:r>
          </a:p>
          <a:p>
            <a:r>
              <a:rPr lang="en-US" sz="2000" dirty="0"/>
              <a:t>Children – some of them burn survivors or navigating life-threatening illnesses – attending specialty camps.</a:t>
            </a:r>
          </a:p>
          <a:p>
            <a:r>
              <a:rPr lang="en-US" sz="2000" dirty="0"/>
              <a:t>Survivors of domestic violence</a:t>
            </a:r>
          </a:p>
          <a:p>
            <a:r>
              <a:rPr lang="en-US" sz="2000" dirty="0"/>
              <a:t>Veterans and active-duty military personnel</a:t>
            </a:r>
          </a:p>
          <a:p>
            <a:r>
              <a:rPr lang="en-US" sz="2000" dirty="0"/>
              <a:t>Disaster relief efforts and drills</a:t>
            </a:r>
          </a:p>
          <a:p>
            <a:r>
              <a:rPr lang="en-US" sz="2000" dirty="0"/>
              <a:t>Blood transport for blood banks</a:t>
            </a:r>
          </a:p>
          <a:p>
            <a:r>
              <a:rPr lang="en-US" sz="2000" dirty="0"/>
              <a:t>Caregivers in need of flights to reach family members who are critically ill. Compassion flights are at the discretion of AFW.</a:t>
            </a:r>
          </a:p>
          <a:p>
            <a:pPr marL="0" indent="0">
              <a:buNone/>
            </a:pPr>
            <a:r>
              <a:rPr lang="en-US" sz="2000" dirty="0"/>
              <a:t>And other compelling human needs.</a:t>
            </a:r>
            <a:endParaRPr lang="en-US" sz="1600" dirty="0"/>
          </a:p>
          <a:p>
            <a:pPr marL="0" indent="0">
              <a:buNone/>
            </a:pPr>
            <a:endParaRPr lang="en-US" sz="2000" dirty="0"/>
          </a:p>
        </p:txBody>
      </p:sp>
      <p:pic>
        <p:nvPicPr>
          <p:cNvPr id="5" name="Picture 4">
            <a:extLst>
              <a:ext uri="{FF2B5EF4-FFF2-40B4-BE49-F238E27FC236}">
                <a16:creationId xmlns:a16="http://schemas.microsoft.com/office/drawing/2014/main" id="{B2CE975F-AA11-EE40-E4BF-C5CA050E4746}"/>
              </a:ext>
            </a:extLst>
          </p:cNvPr>
          <p:cNvPicPr>
            <a:picLocks noChangeAspect="1"/>
          </p:cNvPicPr>
          <p:nvPr/>
        </p:nvPicPr>
        <p:blipFill>
          <a:blip r:embed="rId2"/>
          <a:stretch>
            <a:fillRect/>
          </a:stretch>
        </p:blipFill>
        <p:spPr>
          <a:xfrm>
            <a:off x="6019800" y="1501075"/>
            <a:ext cx="5048593" cy="3855850"/>
          </a:xfrm>
          <a:prstGeom prst="rect">
            <a:avLst/>
          </a:prstGeom>
        </p:spPr>
      </p:pic>
      <p:pic>
        <p:nvPicPr>
          <p:cNvPr id="7" name="Picture 6">
            <a:extLst>
              <a:ext uri="{FF2B5EF4-FFF2-40B4-BE49-F238E27FC236}">
                <a16:creationId xmlns:a16="http://schemas.microsoft.com/office/drawing/2014/main" id="{1FB2096C-D173-679F-8CCA-8F99F1324E00}"/>
              </a:ext>
            </a:extLst>
          </p:cNvPr>
          <p:cNvPicPr>
            <a:picLocks noChangeAspect="1"/>
          </p:cNvPicPr>
          <p:nvPr/>
        </p:nvPicPr>
        <p:blipFill>
          <a:blip r:embed="rId3"/>
          <a:stretch>
            <a:fillRect/>
          </a:stretch>
        </p:blipFill>
        <p:spPr>
          <a:xfrm rot="19949069">
            <a:off x="8309504" y="2708665"/>
            <a:ext cx="2112131" cy="1001743"/>
          </a:xfrm>
          <a:prstGeom prst="rect">
            <a:avLst/>
          </a:prstGeom>
        </p:spPr>
      </p:pic>
    </p:spTree>
    <p:extLst>
      <p:ext uri="{BB962C8B-B14F-4D97-AF65-F5344CB8AC3E}">
        <p14:creationId xmlns:p14="http://schemas.microsoft.com/office/powerpoint/2010/main" val="219628983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B54C5BF-AA73-9D47-7775-EBF964B84020}"/>
              </a:ext>
            </a:extLst>
          </p:cNvPr>
          <p:cNvSpPr>
            <a:spLocks noGrp="1"/>
          </p:cNvSpPr>
          <p:nvPr>
            <p:ph type="title"/>
          </p:nvPr>
        </p:nvSpPr>
        <p:spPr/>
        <p:txBody>
          <a:bodyPr/>
          <a:lstStyle/>
          <a:p>
            <a:r>
              <a:rPr lang="en-US" dirty="0">
                <a:latin typeface="Obliqua Sans"/>
              </a:rPr>
              <a:t>Three Reasons We Fly</a:t>
            </a:r>
          </a:p>
        </p:txBody>
      </p:sp>
      <p:sp>
        <p:nvSpPr>
          <p:cNvPr id="7" name="TextBox 6">
            <a:extLst>
              <a:ext uri="{FF2B5EF4-FFF2-40B4-BE49-F238E27FC236}">
                <a16:creationId xmlns:a16="http://schemas.microsoft.com/office/drawing/2014/main" id="{EECE48BE-8DB9-70F6-5FC0-82CBC7126CFE}"/>
              </a:ext>
            </a:extLst>
          </p:cNvPr>
          <p:cNvSpPr txBox="1"/>
          <p:nvPr/>
        </p:nvSpPr>
        <p:spPr>
          <a:xfrm>
            <a:off x="439931" y="4290149"/>
            <a:ext cx="3443896" cy="1323439"/>
          </a:xfrm>
          <a:prstGeom prst="rect">
            <a:avLst/>
          </a:prstGeom>
          <a:noFill/>
        </p:spPr>
        <p:txBody>
          <a:bodyPr wrap="square" rtlCol="0">
            <a:spAutoFit/>
          </a:bodyPr>
          <a:lstStyle/>
          <a:p>
            <a:pPr algn="ctr"/>
            <a:r>
              <a:rPr lang="en-US" sz="1600" dirty="0"/>
              <a:t>Command Pilot Tom Close, and his Mission Assistant Paul, have provided over ten flights for Pamela for her </a:t>
            </a:r>
            <a:r>
              <a:rPr lang="en-US" sz="1600" b="1" dirty="0">
                <a:solidFill>
                  <a:schemeClr val="accent3"/>
                </a:solidFill>
              </a:rPr>
              <a:t>cancer treatment </a:t>
            </a:r>
            <a:r>
              <a:rPr lang="en-US" sz="1600" dirty="0"/>
              <a:t>at Scripps MD Anderson Cancer Center. </a:t>
            </a:r>
          </a:p>
        </p:txBody>
      </p:sp>
      <p:pic>
        <p:nvPicPr>
          <p:cNvPr id="11" name="Picture 10" descr="A group of people smiling&#10;&#10;Description automatically generated with medium confidence">
            <a:extLst>
              <a:ext uri="{FF2B5EF4-FFF2-40B4-BE49-F238E27FC236}">
                <a16:creationId xmlns:a16="http://schemas.microsoft.com/office/drawing/2014/main" id="{755C309D-E4ED-EEF9-0B64-18397A6E0C67}"/>
              </a:ext>
            </a:extLst>
          </p:cNvPr>
          <p:cNvPicPr>
            <a:picLocks noChangeAspect="1"/>
          </p:cNvPicPr>
          <p:nvPr/>
        </p:nvPicPr>
        <p:blipFill>
          <a:blip r:embed="rId2"/>
          <a:stretch>
            <a:fillRect/>
          </a:stretch>
        </p:blipFill>
        <p:spPr>
          <a:xfrm>
            <a:off x="540425" y="1690688"/>
            <a:ext cx="3242909" cy="2437481"/>
          </a:xfrm>
          <a:prstGeom prst="rect">
            <a:avLst/>
          </a:prstGeom>
          <a:solidFill>
            <a:srgbClr val="FFFFFF">
              <a:shade val="85000"/>
            </a:srgbClr>
          </a:solidFill>
          <a:ln w="88900" cap="sq">
            <a:solidFill>
              <a:schemeClr val="accent3"/>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pic>
        <p:nvPicPr>
          <p:cNvPr id="13" name="Picture 12" descr="A group of people posing for a photo in front of a plane&#10;&#10;Description automatically generated with medium confidence">
            <a:extLst>
              <a:ext uri="{FF2B5EF4-FFF2-40B4-BE49-F238E27FC236}">
                <a16:creationId xmlns:a16="http://schemas.microsoft.com/office/drawing/2014/main" id="{DB0C5659-EED7-C209-D44B-290B40B89248}"/>
              </a:ext>
            </a:extLst>
          </p:cNvPr>
          <p:cNvPicPr>
            <a:picLocks noChangeAspect="1"/>
          </p:cNvPicPr>
          <p:nvPr/>
        </p:nvPicPr>
        <p:blipFill>
          <a:blip r:embed="rId3"/>
          <a:stretch>
            <a:fillRect/>
          </a:stretch>
        </p:blipFill>
        <p:spPr>
          <a:xfrm>
            <a:off x="4205353" y="1690688"/>
            <a:ext cx="3249974" cy="2437481"/>
          </a:xfrm>
          <a:prstGeom prst="rect">
            <a:avLst/>
          </a:prstGeom>
          <a:solidFill>
            <a:srgbClr val="FFFFFF">
              <a:shade val="85000"/>
            </a:srgbClr>
          </a:solidFill>
          <a:ln w="88900" cap="sq">
            <a:solidFill>
              <a:schemeClr val="accent3"/>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
        <p:nvSpPr>
          <p:cNvPr id="14" name="TextBox 13">
            <a:extLst>
              <a:ext uri="{FF2B5EF4-FFF2-40B4-BE49-F238E27FC236}">
                <a16:creationId xmlns:a16="http://schemas.microsoft.com/office/drawing/2014/main" id="{EE35A867-95E8-9920-B3DC-4A5E79FD0857}"/>
              </a:ext>
            </a:extLst>
          </p:cNvPr>
          <p:cNvSpPr txBox="1"/>
          <p:nvPr/>
        </p:nvSpPr>
        <p:spPr>
          <a:xfrm>
            <a:off x="4108392" y="4290149"/>
            <a:ext cx="3443896" cy="2062103"/>
          </a:xfrm>
          <a:prstGeom prst="rect">
            <a:avLst/>
          </a:prstGeom>
          <a:noFill/>
        </p:spPr>
        <p:txBody>
          <a:bodyPr wrap="square" rtlCol="0">
            <a:spAutoFit/>
          </a:bodyPr>
          <a:lstStyle/>
          <a:p>
            <a:pPr algn="ctr"/>
            <a:r>
              <a:rPr lang="en-US" sz="1600" dirty="0"/>
              <a:t>Angel Flight West also provides </a:t>
            </a:r>
            <a:r>
              <a:rPr lang="en-US" sz="1600" b="1" dirty="0">
                <a:solidFill>
                  <a:schemeClr val="accent3"/>
                </a:solidFill>
              </a:rPr>
              <a:t>compassion flights for caregivers when a family member is ill or in </a:t>
            </a:r>
          </a:p>
          <a:p>
            <a:pPr algn="ctr"/>
            <a:r>
              <a:rPr lang="en-US" sz="1600" b="1" dirty="0">
                <a:solidFill>
                  <a:schemeClr val="accent3"/>
                </a:solidFill>
              </a:rPr>
              <a:t>the hospital. </a:t>
            </a:r>
            <a:r>
              <a:rPr lang="en-US" sz="1600" dirty="0"/>
              <a:t>Command Pilot Eric Chadwick helped Linda make her way back home to Boise, ID with Avery, Rogue and Rebel when their father </a:t>
            </a:r>
          </a:p>
          <a:p>
            <a:pPr algn="ctr"/>
            <a:r>
              <a:rPr lang="en-US" sz="1600" dirty="0"/>
              <a:t>was hospitalized.</a:t>
            </a:r>
          </a:p>
        </p:txBody>
      </p:sp>
      <p:pic>
        <p:nvPicPr>
          <p:cNvPr id="18" name="Picture 17" descr="A person and person in a car&#10;&#10;Description automatically generated with low confidence">
            <a:extLst>
              <a:ext uri="{FF2B5EF4-FFF2-40B4-BE49-F238E27FC236}">
                <a16:creationId xmlns:a16="http://schemas.microsoft.com/office/drawing/2014/main" id="{C53CDE80-F94C-E638-2CA5-1CCEA54E5E22}"/>
              </a:ext>
            </a:extLst>
          </p:cNvPr>
          <p:cNvPicPr>
            <a:picLocks noChangeAspect="1"/>
          </p:cNvPicPr>
          <p:nvPr/>
        </p:nvPicPr>
        <p:blipFill>
          <a:blip r:embed="rId4"/>
          <a:stretch>
            <a:fillRect/>
          </a:stretch>
        </p:blipFill>
        <p:spPr>
          <a:xfrm rot="10800000">
            <a:off x="7877346" y="1690688"/>
            <a:ext cx="3249974" cy="2437480"/>
          </a:xfrm>
          <a:prstGeom prst="rect">
            <a:avLst/>
          </a:prstGeom>
          <a:solidFill>
            <a:srgbClr val="FFFFFF">
              <a:shade val="85000"/>
            </a:srgbClr>
          </a:solidFill>
          <a:ln w="88900" cap="sq">
            <a:solidFill>
              <a:schemeClr val="accent3"/>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
        <p:nvSpPr>
          <p:cNvPr id="19" name="TextBox 18">
            <a:extLst>
              <a:ext uri="{FF2B5EF4-FFF2-40B4-BE49-F238E27FC236}">
                <a16:creationId xmlns:a16="http://schemas.microsoft.com/office/drawing/2014/main" id="{A024E8BF-3CD0-8C98-27C5-CFF96C96A17A}"/>
              </a:ext>
            </a:extLst>
          </p:cNvPr>
          <p:cNvSpPr txBox="1"/>
          <p:nvPr/>
        </p:nvSpPr>
        <p:spPr>
          <a:xfrm>
            <a:off x="7877346" y="4290149"/>
            <a:ext cx="3443896" cy="1323439"/>
          </a:xfrm>
          <a:prstGeom prst="rect">
            <a:avLst/>
          </a:prstGeom>
          <a:noFill/>
        </p:spPr>
        <p:txBody>
          <a:bodyPr wrap="square" rtlCol="0">
            <a:spAutoFit/>
          </a:bodyPr>
          <a:lstStyle/>
          <a:p>
            <a:pPr algn="ctr"/>
            <a:r>
              <a:rPr lang="en-US" sz="1600" dirty="0"/>
              <a:t>Angel Flight West provides </a:t>
            </a:r>
            <a:r>
              <a:rPr lang="en-US" sz="1600" b="1" dirty="0">
                <a:solidFill>
                  <a:schemeClr val="accent3"/>
                </a:solidFill>
              </a:rPr>
              <a:t>flights for hundreds of campers each year</a:t>
            </a:r>
            <a:r>
              <a:rPr lang="en-US" sz="1600" dirty="0"/>
              <a:t>. Sophie attended Firefighters Kids Camp, a special camp for child </a:t>
            </a:r>
          </a:p>
          <a:p>
            <a:pPr algn="ctr"/>
            <a:r>
              <a:rPr lang="en-US" sz="1600" dirty="0"/>
              <a:t>burn survivors.</a:t>
            </a:r>
          </a:p>
        </p:txBody>
      </p:sp>
    </p:spTree>
    <p:extLst>
      <p:ext uri="{BB962C8B-B14F-4D97-AF65-F5344CB8AC3E}">
        <p14:creationId xmlns:p14="http://schemas.microsoft.com/office/powerpoint/2010/main" val="337010717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8098923-E927-318D-73DF-B47071569993}"/>
              </a:ext>
            </a:extLst>
          </p:cNvPr>
          <p:cNvSpPr>
            <a:spLocks noGrp="1"/>
          </p:cNvSpPr>
          <p:nvPr>
            <p:ph type="title"/>
          </p:nvPr>
        </p:nvSpPr>
        <p:spPr>
          <a:xfrm>
            <a:off x="838200" y="365125"/>
            <a:ext cx="10515600" cy="1417955"/>
          </a:xfrm>
        </p:spPr>
        <p:txBody>
          <a:bodyPr>
            <a:normAutofit/>
          </a:bodyPr>
          <a:lstStyle/>
          <a:p>
            <a:r>
              <a:rPr lang="en-US" sz="4000" dirty="0">
                <a:latin typeface="Obliqua Sans"/>
              </a:rPr>
              <a:t>Passenger Qualifications</a:t>
            </a:r>
          </a:p>
        </p:txBody>
      </p:sp>
      <p:sp>
        <p:nvSpPr>
          <p:cNvPr id="3" name="Content Placeholder 2">
            <a:extLst>
              <a:ext uri="{FF2B5EF4-FFF2-40B4-BE49-F238E27FC236}">
                <a16:creationId xmlns:a16="http://schemas.microsoft.com/office/drawing/2014/main" id="{24A92D2A-CE15-6213-587B-17221354890A}"/>
              </a:ext>
            </a:extLst>
          </p:cNvPr>
          <p:cNvSpPr>
            <a:spLocks noGrp="1"/>
          </p:cNvSpPr>
          <p:nvPr>
            <p:ph sz="half" idx="1"/>
          </p:nvPr>
        </p:nvSpPr>
        <p:spPr>
          <a:xfrm>
            <a:off x="1223010" y="1554480"/>
            <a:ext cx="5181600" cy="4517232"/>
          </a:xfrm>
        </p:spPr>
        <p:txBody>
          <a:bodyPr>
            <a:normAutofit fontScale="25000" lnSpcReduction="20000"/>
          </a:bodyPr>
          <a:lstStyle/>
          <a:p>
            <a:pPr marL="0" lvl="0" indent="0">
              <a:spcBef>
                <a:spcPts val="0"/>
              </a:spcBef>
              <a:buNone/>
            </a:pPr>
            <a:r>
              <a:rPr lang="en-US" sz="6200" b="1" dirty="0">
                <a:solidFill>
                  <a:schemeClr val="dk1"/>
                </a:solidFill>
                <a:latin typeface="Open Sans" panose="020B0606030504020204" pitchFamily="34" charset="0"/>
                <a:ea typeface="Open Sans" panose="020B0606030504020204" pitchFamily="34" charset="0"/>
                <a:cs typeface="Open Sans" panose="020B0606030504020204" pitchFamily="34" charset="0"/>
                <a:sym typeface="PT Sans"/>
              </a:rPr>
              <a:t>For safe flying, passengers must:</a:t>
            </a:r>
            <a:br>
              <a:rPr lang="en-US" sz="6200" b="1" dirty="0">
                <a:solidFill>
                  <a:schemeClr val="dk1"/>
                </a:solidFill>
                <a:latin typeface="Open Sans" panose="020B0606030504020204" pitchFamily="34" charset="0"/>
                <a:ea typeface="Open Sans" panose="020B0606030504020204" pitchFamily="34" charset="0"/>
                <a:cs typeface="Open Sans" panose="020B0606030504020204" pitchFamily="34" charset="0"/>
                <a:sym typeface="PT Sans"/>
              </a:rPr>
            </a:br>
            <a:endParaRPr lang="en-US" sz="6200" b="1" dirty="0">
              <a:solidFill>
                <a:schemeClr val="dk1"/>
              </a:solidFill>
              <a:latin typeface="Open Sans" panose="020B0606030504020204" pitchFamily="34" charset="0"/>
              <a:ea typeface="Open Sans" panose="020B0606030504020204" pitchFamily="34" charset="0"/>
              <a:cs typeface="Open Sans" panose="020B0606030504020204" pitchFamily="34" charset="0"/>
              <a:sym typeface="PT Sans"/>
            </a:endParaRPr>
          </a:p>
          <a:p>
            <a:pPr marL="285750" lvl="0" indent="-285750">
              <a:lnSpc>
                <a:spcPct val="150000"/>
              </a:lnSpc>
              <a:spcBef>
                <a:spcPts val="0"/>
              </a:spcBef>
              <a:buClr>
                <a:schemeClr val="dk1"/>
              </a:buClr>
              <a:buSzPts val="1800"/>
              <a:buFont typeface="PT Sans"/>
              <a:buChar char="•"/>
            </a:pPr>
            <a:r>
              <a:rPr lang="en-US" sz="6400" dirty="0">
                <a:solidFill>
                  <a:schemeClr val="dk1"/>
                </a:solidFill>
                <a:latin typeface="Open Sans" panose="020B0606030504020204" pitchFamily="34" charset="0"/>
                <a:ea typeface="Open Sans" panose="020B0606030504020204" pitchFamily="34" charset="0"/>
                <a:cs typeface="Open Sans" panose="020B0606030504020204" pitchFamily="34" charset="0"/>
                <a:sym typeface="PT Sans"/>
              </a:rPr>
              <a:t>Be medically stable and ambulatory. </a:t>
            </a:r>
          </a:p>
          <a:p>
            <a:pPr marL="285750" lvl="0" indent="-285750">
              <a:lnSpc>
                <a:spcPct val="150000"/>
              </a:lnSpc>
              <a:spcBef>
                <a:spcPts val="0"/>
              </a:spcBef>
              <a:buClr>
                <a:schemeClr val="dk1"/>
              </a:buClr>
              <a:buSzPts val="1800"/>
              <a:buFont typeface="PT Sans"/>
              <a:buChar char="•"/>
            </a:pPr>
            <a:r>
              <a:rPr lang="en-US" sz="6400" dirty="0">
                <a:solidFill>
                  <a:schemeClr val="dk1"/>
                </a:solidFill>
                <a:latin typeface="Open Sans" panose="020B0606030504020204" pitchFamily="34" charset="0"/>
                <a:ea typeface="Open Sans" panose="020B0606030504020204" pitchFamily="34" charset="0"/>
                <a:cs typeface="Open Sans" panose="020B0606030504020204" pitchFamily="34" charset="0"/>
                <a:sym typeface="PT Sans"/>
              </a:rPr>
              <a:t>Be capable of sitting upright wearing safety belt for duration of flight.</a:t>
            </a:r>
          </a:p>
          <a:p>
            <a:pPr marL="285750" lvl="0" indent="-285750">
              <a:lnSpc>
                <a:spcPct val="150000"/>
              </a:lnSpc>
              <a:spcBef>
                <a:spcPts val="0"/>
              </a:spcBef>
              <a:buClr>
                <a:schemeClr val="dk1"/>
              </a:buClr>
              <a:buSzPts val="1800"/>
              <a:buFont typeface="PT Sans"/>
              <a:buChar char="•"/>
            </a:pPr>
            <a:r>
              <a:rPr lang="en-US" sz="6400" dirty="0">
                <a:solidFill>
                  <a:schemeClr val="dk1"/>
                </a:solidFill>
                <a:latin typeface="Open Sans" panose="020B0606030504020204" pitchFamily="34" charset="0"/>
                <a:ea typeface="Open Sans" panose="020B0606030504020204" pitchFamily="34" charset="0"/>
                <a:cs typeface="Open Sans" panose="020B0606030504020204" pitchFamily="34" charset="0"/>
                <a:sym typeface="PT Sans"/>
              </a:rPr>
              <a:t>Have a scheduled appointment with a minimum of one-week notice. </a:t>
            </a:r>
          </a:p>
          <a:p>
            <a:pPr marL="285750" lvl="0" indent="-285750">
              <a:lnSpc>
                <a:spcPct val="150000"/>
              </a:lnSpc>
              <a:spcBef>
                <a:spcPts val="0"/>
              </a:spcBef>
              <a:buClr>
                <a:schemeClr val="dk1"/>
              </a:buClr>
              <a:buSzPts val="1800"/>
              <a:buFont typeface="PT Sans"/>
              <a:buChar char="•"/>
            </a:pPr>
            <a:r>
              <a:rPr lang="en-US" sz="6400" dirty="0">
                <a:solidFill>
                  <a:schemeClr val="dk1"/>
                </a:solidFill>
                <a:latin typeface="Open Sans" panose="020B0606030504020204" pitchFamily="34" charset="0"/>
                <a:ea typeface="Open Sans" panose="020B0606030504020204" pitchFamily="34" charset="0"/>
                <a:cs typeface="Open Sans" panose="020B0606030504020204" pitchFamily="34" charset="0"/>
                <a:sym typeface="PT Sans"/>
              </a:rPr>
              <a:t>Have a financial need or other consideration (i.e., immune compromised, geography, etc.).</a:t>
            </a:r>
          </a:p>
          <a:p>
            <a:pPr marL="285750" lvl="0" indent="-285750">
              <a:lnSpc>
                <a:spcPct val="150000"/>
              </a:lnSpc>
              <a:spcBef>
                <a:spcPts val="0"/>
              </a:spcBef>
              <a:buClr>
                <a:schemeClr val="dk1"/>
              </a:buClr>
              <a:buSzPts val="1800"/>
              <a:buFont typeface="PT Sans"/>
              <a:buChar char="•"/>
            </a:pPr>
            <a:r>
              <a:rPr lang="en-US" sz="6400" dirty="0">
                <a:solidFill>
                  <a:schemeClr val="dk1"/>
                </a:solidFill>
                <a:latin typeface="Open Sans" panose="020B0606030504020204" pitchFamily="34" charset="0"/>
                <a:ea typeface="Open Sans" panose="020B0606030504020204" pitchFamily="34" charset="0"/>
                <a:cs typeface="Open Sans" panose="020B0606030504020204" pitchFamily="34" charset="0"/>
                <a:sym typeface="PT Sans"/>
              </a:rPr>
              <a:t>Traveling a distance less than 1,000 nautical miles.</a:t>
            </a:r>
            <a:r>
              <a:rPr lang="en-US" sz="6400" dirty="0">
                <a:latin typeface="Open Sans" panose="020B0606030504020204" pitchFamily="34" charset="0"/>
                <a:ea typeface="Open Sans" panose="020B0606030504020204" pitchFamily="34" charset="0"/>
                <a:cs typeface="Open Sans" panose="020B0606030504020204" pitchFamily="34" charset="0"/>
                <a:sym typeface="Open Sans"/>
              </a:rPr>
              <a:t> If passenger is traveling more 300 miles, flight split into 2- or 3-leg relays, with a different pilot flying each segment</a:t>
            </a:r>
          </a:p>
          <a:p>
            <a:pPr marL="285750" lvl="0" indent="-285750">
              <a:lnSpc>
                <a:spcPct val="150000"/>
              </a:lnSpc>
              <a:spcBef>
                <a:spcPts val="0"/>
              </a:spcBef>
              <a:buClr>
                <a:schemeClr val="dk1"/>
              </a:buClr>
              <a:buSzPts val="1800"/>
              <a:buFont typeface="PT Sans"/>
              <a:buChar char="•"/>
            </a:pPr>
            <a:r>
              <a:rPr lang="en-US" sz="6400" dirty="0">
                <a:solidFill>
                  <a:schemeClr val="dk1"/>
                </a:solidFill>
                <a:latin typeface="Open Sans" panose="020B0606030504020204" pitchFamily="34" charset="0"/>
                <a:ea typeface="Open Sans" panose="020B0606030504020204" pitchFamily="34" charset="0"/>
                <a:cs typeface="Open Sans" panose="020B0606030504020204" pitchFamily="34" charset="0"/>
                <a:sym typeface="PT Sans"/>
              </a:rPr>
              <a:t>If flying privately, be able to fly in a small unpressurized aircraft.</a:t>
            </a:r>
            <a:endParaRPr lang="en-US" sz="6400" dirty="0">
              <a:latin typeface="Open Sans" panose="020B0606030504020204" pitchFamily="34" charset="0"/>
              <a:ea typeface="Open Sans" panose="020B0606030504020204" pitchFamily="34" charset="0"/>
              <a:cs typeface="Open Sans" panose="020B0606030504020204" pitchFamily="34" charset="0"/>
              <a:sym typeface="PT Sans"/>
            </a:endParaRPr>
          </a:p>
          <a:p>
            <a:endParaRPr lang="en-US" dirty="0"/>
          </a:p>
        </p:txBody>
      </p:sp>
      <p:pic>
        <p:nvPicPr>
          <p:cNvPr id="1026" name="Picture 2">
            <a:extLst>
              <a:ext uri="{FF2B5EF4-FFF2-40B4-BE49-F238E27FC236}">
                <a16:creationId xmlns:a16="http://schemas.microsoft.com/office/drawing/2014/main" id="{48071B9F-AF2C-1CC2-F6BB-0094D1B0541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939550" y="2073748"/>
            <a:ext cx="4822959" cy="2710503"/>
          </a:xfrm>
          <a:prstGeom prst="rect">
            <a:avLst/>
          </a:prstGeom>
          <a:ln w="127000" cap="sq">
            <a:solidFill>
              <a:schemeClr val="accent1"/>
            </a:solidFill>
            <a:miter lim="800000"/>
          </a:ln>
          <a:effectLst>
            <a:outerShdw blurRad="57150" dist="50800" dir="2700000" algn="tl" rotWithShape="0">
              <a:srgbClr val="000000">
                <a:alpha val="40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47022289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8098923-E927-318D-73DF-B47071569993}"/>
              </a:ext>
            </a:extLst>
          </p:cNvPr>
          <p:cNvSpPr>
            <a:spLocks noGrp="1"/>
          </p:cNvSpPr>
          <p:nvPr>
            <p:ph type="title"/>
          </p:nvPr>
        </p:nvSpPr>
        <p:spPr>
          <a:xfrm>
            <a:off x="838200" y="365125"/>
            <a:ext cx="10515600" cy="1417955"/>
          </a:xfrm>
        </p:spPr>
        <p:txBody>
          <a:bodyPr>
            <a:normAutofit/>
          </a:bodyPr>
          <a:lstStyle/>
          <a:p>
            <a:r>
              <a:rPr lang="en-US" sz="4000" dirty="0">
                <a:latin typeface="Obliqua Sans"/>
              </a:rPr>
              <a:t>About Fights</a:t>
            </a:r>
          </a:p>
        </p:txBody>
      </p:sp>
      <p:sp>
        <p:nvSpPr>
          <p:cNvPr id="4" name="Rectangle 3">
            <a:extLst>
              <a:ext uri="{FF2B5EF4-FFF2-40B4-BE49-F238E27FC236}">
                <a16:creationId xmlns:a16="http://schemas.microsoft.com/office/drawing/2014/main" id="{12A07A9B-8BB3-3D96-8C4A-A93006E51434}"/>
              </a:ext>
            </a:extLst>
          </p:cNvPr>
          <p:cNvSpPr/>
          <p:nvPr/>
        </p:nvSpPr>
        <p:spPr>
          <a:xfrm>
            <a:off x="1028532" y="1459821"/>
            <a:ext cx="6378300" cy="4708981"/>
          </a:xfrm>
          <a:prstGeom prst="rect">
            <a:avLst/>
          </a:prstGeom>
        </p:spPr>
        <p:txBody>
          <a:bodyPr wrap="square">
            <a:spAutoFit/>
          </a:bodyPr>
          <a:lstStyle/>
          <a:p>
            <a:pPr marL="342900" indent="-342900">
              <a:buClr>
                <a:schemeClr val="dk1"/>
              </a:buClr>
              <a:buSzPts val="1800"/>
              <a:buFont typeface="Arial" panose="020B0604020202020204" pitchFamily="34" charset="0"/>
              <a:buChar char="•"/>
            </a:pPr>
            <a:r>
              <a:rPr lang="en-US" sz="2000" dirty="0">
                <a:latin typeface="Open Sans" panose="020B0606030504020204" pitchFamily="34" charset="0"/>
                <a:ea typeface="Open Sans" panose="020B0606030504020204" pitchFamily="34" charset="0"/>
                <a:cs typeface="Open Sans" panose="020B0606030504020204" pitchFamily="34" charset="0"/>
                <a:sym typeface="PT Sans"/>
              </a:rPr>
              <a:t>Passengers or healthcare workers may request flights for patients. Passengers must submit a medical release from their physician before their trip.</a:t>
            </a:r>
          </a:p>
          <a:p>
            <a:pPr>
              <a:buClr>
                <a:schemeClr val="dk1"/>
              </a:buClr>
              <a:buSzPts val="1800"/>
            </a:pPr>
            <a:endParaRPr lang="en-US" sz="2000" dirty="0">
              <a:latin typeface="Open Sans" panose="020B0606030504020204" pitchFamily="34" charset="0"/>
              <a:ea typeface="Open Sans" panose="020B0606030504020204" pitchFamily="34" charset="0"/>
              <a:cs typeface="Open Sans" panose="020B0606030504020204" pitchFamily="34" charset="0"/>
              <a:sym typeface="PT Sans"/>
            </a:endParaRPr>
          </a:p>
          <a:p>
            <a:pPr marL="285750" indent="-285750">
              <a:buClr>
                <a:schemeClr val="dk1"/>
              </a:buClr>
              <a:buSzPts val="1800"/>
              <a:buFont typeface="Arial" panose="020B0604020202020204" pitchFamily="34" charset="0"/>
              <a:buChar char="•"/>
            </a:pPr>
            <a:r>
              <a:rPr lang="en-US" sz="2000" dirty="0">
                <a:latin typeface="Open Sans" panose="020B0606030504020204" pitchFamily="34" charset="0"/>
                <a:ea typeface="Open Sans" panose="020B0606030504020204" pitchFamily="34" charset="0"/>
                <a:cs typeface="Open Sans" panose="020B0606030504020204" pitchFamily="34" charset="0"/>
                <a:sym typeface="PT Sans"/>
              </a:rPr>
              <a:t>Passengers are vetted by the AFW Mission Operations team. </a:t>
            </a:r>
          </a:p>
          <a:p>
            <a:pPr marL="285750" indent="-285750">
              <a:buClr>
                <a:schemeClr val="dk1"/>
              </a:buClr>
              <a:buSzPts val="1800"/>
              <a:buFont typeface="Arial" panose="020B0604020202020204" pitchFamily="34" charset="0"/>
              <a:buChar char="•"/>
            </a:pPr>
            <a:endParaRPr lang="en-US" sz="2000" dirty="0">
              <a:latin typeface="Open Sans" panose="020B0606030504020204" pitchFamily="34" charset="0"/>
              <a:ea typeface="Open Sans" panose="020B0606030504020204" pitchFamily="34" charset="0"/>
              <a:cs typeface="Open Sans" panose="020B0606030504020204" pitchFamily="34" charset="0"/>
              <a:sym typeface="PT Sans"/>
            </a:endParaRPr>
          </a:p>
          <a:p>
            <a:pPr marL="285750" indent="-285750">
              <a:buClr>
                <a:schemeClr val="dk1"/>
              </a:buClr>
              <a:buSzPts val="1800"/>
              <a:buFont typeface="Arial" panose="020B0604020202020204" pitchFamily="34" charset="0"/>
              <a:buChar char="•"/>
            </a:pPr>
            <a:r>
              <a:rPr lang="en-US" sz="2000" dirty="0">
                <a:latin typeface="Open Sans" panose="020B0606030504020204" pitchFamily="34" charset="0"/>
                <a:ea typeface="Open Sans" panose="020B0606030504020204" pitchFamily="34" charset="0"/>
                <a:cs typeface="Open Sans" panose="020B0606030504020204" pitchFamily="34" charset="0"/>
                <a:sym typeface="PT Sans"/>
              </a:rPr>
              <a:t>Passengers can request flights as many times as they need.</a:t>
            </a:r>
          </a:p>
          <a:p>
            <a:pPr marL="285750" indent="-285750">
              <a:buClr>
                <a:schemeClr val="dk1"/>
              </a:buClr>
              <a:buSzPts val="1800"/>
              <a:buFont typeface="Arial" panose="020B0604020202020204" pitchFamily="34" charset="0"/>
              <a:buChar char="•"/>
            </a:pPr>
            <a:endParaRPr lang="en-US" sz="2000" dirty="0">
              <a:latin typeface="Open Sans" panose="020B0606030504020204" pitchFamily="34" charset="0"/>
              <a:ea typeface="Open Sans" panose="020B0606030504020204" pitchFamily="34" charset="0"/>
              <a:cs typeface="Open Sans" panose="020B0606030504020204" pitchFamily="34" charset="0"/>
              <a:sym typeface="PT Sans"/>
            </a:endParaRPr>
          </a:p>
          <a:p>
            <a:pPr marL="285750" indent="-285750">
              <a:buClr>
                <a:schemeClr val="dk1"/>
              </a:buClr>
              <a:buSzPts val="1800"/>
              <a:buFont typeface="Arial" panose="020B0604020202020204" pitchFamily="34" charset="0"/>
              <a:buChar char="•"/>
            </a:pPr>
            <a:r>
              <a:rPr lang="en-US" sz="2000" dirty="0">
                <a:latin typeface="Open Sans" panose="020B0606030504020204" pitchFamily="34" charset="0"/>
                <a:ea typeface="Open Sans" panose="020B0606030504020204" pitchFamily="34" charset="0"/>
                <a:cs typeface="Open Sans" panose="020B0606030504020204" pitchFamily="34" charset="0"/>
                <a:sym typeface="PT Sans"/>
              </a:rPr>
              <a:t>Most flight requests should be 900 miles or less. Some flights require multiple legs with multiple pilots.</a:t>
            </a:r>
            <a:br>
              <a:rPr lang="en-US" sz="2000" dirty="0">
                <a:latin typeface="Open Sans" panose="020B0606030504020204" pitchFamily="34" charset="0"/>
                <a:ea typeface="Open Sans" panose="020B0606030504020204" pitchFamily="34" charset="0"/>
                <a:cs typeface="Open Sans" panose="020B0606030504020204" pitchFamily="34" charset="0"/>
                <a:sym typeface="PT Sans"/>
              </a:rPr>
            </a:br>
            <a:endParaRPr lang="en-US" sz="2000" dirty="0">
              <a:latin typeface="Open Sans" panose="020B0606030504020204" pitchFamily="34" charset="0"/>
              <a:ea typeface="Open Sans" panose="020B0606030504020204" pitchFamily="34" charset="0"/>
              <a:cs typeface="Open Sans" panose="020B0606030504020204" pitchFamily="34" charset="0"/>
              <a:sym typeface="PT Sans"/>
            </a:endParaRPr>
          </a:p>
        </p:txBody>
      </p:sp>
      <p:pic>
        <p:nvPicPr>
          <p:cNvPr id="17" name="AFW Pre-Flight Planner (1) (1)">
            <a:hlinkClick r:id="" action="ppaction://media"/>
            <a:extLst>
              <a:ext uri="{FF2B5EF4-FFF2-40B4-BE49-F238E27FC236}">
                <a16:creationId xmlns:a16="http://schemas.microsoft.com/office/drawing/2014/main" id="{D3DF6A18-3B9C-4D9D-6871-91A620A6DB47}"/>
              </a:ext>
            </a:extLst>
          </p:cNvPr>
          <p:cNvPicPr>
            <a:picLocks noChangeAspect="1"/>
          </p:cNvPicPr>
          <p:nvPr>
            <a:videoFile r:link="rId1"/>
            <p:extLst>
              <p:ext uri="{DAA4B4D4-6D71-4841-9C94-3DE7FCFB9230}">
                <p14:media xmlns:p14="http://schemas.microsoft.com/office/powerpoint/2010/main" r:embed="rId2">
                  <p14:trim st="34376" end="23176"/>
                </p14:media>
              </p:ext>
            </p:extLst>
          </p:nvPr>
        </p:nvPicPr>
        <p:blipFill>
          <a:blip r:embed="rId4"/>
          <a:stretch>
            <a:fillRect/>
          </a:stretch>
        </p:blipFill>
        <p:spPr>
          <a:xfrm>
            <a:off x="7597164" y="1543950"/>
            <a:ext cx="4441000" cy="3330750"/>
          </a:xfrm>
          <a:prstGeom prst="rect">
            <a:avLst/>
          </a:prstGeom>
        </p:spPr>
      </p:pic>
    </p:spTree>
    <p:extLst>
      <p:ext uri="{BB962C8B-B14F-4D97-AF65-F5344CB8AC3E}">
        <p14:creationId xmlns:p14="http://schemas.microsoft.com/office/powerpoint/2010/main" val="324755205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37518" fill="hold"/>
                                        <p:tgtEl>
                                          <p:spTgt spid="17"/>
                                        </p:tgtEl>
                                      </p:cBhvr>
                                    </p:cmd>
                                  </p:childTnLst>
                                </p:cTn>
                              </p:par>
                            </p:childTnLst>
                          </p:cTn>
                        </p:par>
                      </p:childTnLst>
                    </p:cTn>
                  </p:par>
                </p:childTnLst>
              </p:cTn>
              <p:prevCondLst>
                <p:cond evt="onPrev" delay="0">
                  <p:tgtEl>
                    <p:sldTgt/>
                  </p:tgtEl>
                </p:cond>
              </p:prevCondLst>
              <p:nextCondLst>
                <p:cond evt="onNext" delay="0">
                  <p:tgtEl>
                    <p:sldTgt/>
                  </p:tgtEl>
                </p:cond>
              </p:nextCondLst>
            </p:seq>
            <p:seq concurrent="1" nextAc="seek">
              <p:cTn id="7" restart="whenNotActive" fill="hold" evtFilter="cancelBubble" nodeType="interactiveSeq">
                <p:stCondLst>
                  <p:cond evt="onClick" delay="0">
                    <p:tgtEl>
                      <p:spTgt spid="17"/>
                    </p:tgtEl>
                  </p:cond>
                </p:stCondLst>
                <p:endSync evt="end" delay="0">
                  <p:rtn val="all"/>
                </p:endSync>
                <p:childTnLst>
                  <p:par>
                    <p:cTn id="8" fill="hold">
                      <p:stCondLst>
                        <p:cond delay="0"/>
                      </p:stCondLst>
                      <p:childTnLst>
                        <p:par>
                          <p:cTn id="9" fill="hold">
                            <p:stCondLst>
                              <p:cond delay="0"/>
                            </p:stCondLst>
                            <p:childTnLst>
                              <p:par>
                                <p:cTn id="10" presetID="2" presetClass="mediacall" presetSubtype="0" fill="hold" nodeType="clickEffect">
                                  <p:stCondLst>
                                    <p:cond delay="0"/>
                                  </p:stCondLst>
                                  <p:childTnLst>
                                    <p:cmd type="call" cmd="togglePause">
                                      <p:cBhvr>
                                        <p:cTn id="11" dur="1" fill="hold"/>
                                        <p:tgtEl>
                                          <p:spTgt spid="17"/>
                                        </p:tgtEl>
                                      </p:cBhvr>
                                    </p:cmd>
                                  </p:childTnLst>
                                </p:cTn>
                              </p:par>
                            </p:childTnLst>
                          </p:cTn>
                        </p:par>
                      </p:childTnLst>
                    </p:cTn>
                  </p:par>
                </p:childTnLst>
              </p:cTn>
              <p:nextCondLst>
                <p:cond evt="onClick" delay="0">
                  <p:tgtEl>
                    <p:spTgt spid="17"/>
                  </p:tgtEl>
                </p:cond>
              </p:nextCondLst>
            </p:seq>
            <p:video>
              <p:cMediaNode vol="80000" mute="1">
                <p:cTn id="12" fill="hold" display="0">
                  <p:stCondLst>
                    <p:cond delay="indefinite"/>
                  </p:stCondLst>
                </p:cTn>
                <p:tgtEl>
                  <p:spTgt spid="17"/>
                </p:tgtEl>
              </p:cMediaNode>
            </p:video>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340E069-F20C-C6F0-0D8B-16DCE6B380E2}"/>
              </a:ext>
            </a:extLst>
          </p:cNvPr>
          <p:cNvSpPr>
            <a:spLocks noGrp="1"/>
          </p:cNvSpPr>
          <p:nvPr>
            <p:ph type="title"/>
          </p:nvPr>
        </p:nvSpPr>
        <p:spPr>
          <a:xfrm>
            <a:off x="838200" y="365125"/>
            <a:ext cx="10515600" cy="1325563"/>
          </a:xfrm>
        </p:spPr>
        <p:txBody>
          <a:bodyPr anchor="ctr">
            <a:normAutofit/>
          </a:bodyPr>
          <a:lstStyle/>
          <a:p>
            <a:r>
              <a:rPr lang="en-US" dirty="0"/>
              <a:t>Serving Passengers of All Ages</a:t>
            </a:r>
          </a:p>
        </p:txBody>
      </p:sp>
      <p:pic>
        <p:nvPicPr>
          <p:cNvPr id="4" name="MM_Miles.mp4" descr="MM_Miles.mp4">
            <a:hlinkClick r:id="" action="ppaction://media"/>
            <a:extLst>
              <a:ext uri="{FF2B5EF4-FFF2-40B4-BE49-F238E27FC236}">
                <a16:creationId xmlns:a16="http://schemas.microsoft.com/office/drawing/2014/main" id="{9A825E23-735F-EA6D-4575-F0D9D45705D9}"/>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2221880" y="1435023"/>
            <a:ext cx="7748239" cy="4358384"/>
          </a:xfrm>
          <a:prstGeom prst="rect">
            <a:avLst/>
          </a:prstGeom>
        </p:spPr>
      </p:pic>
    </p:spTree>
    <p:extLst>
      <p:ext uri="{BB962C8B-B14F-4D97-AF65-F5344CB8AC3E}">
        <p14:creationId xmlns:p14="http://schemas.microsoft.com/office/powerpoint/2010/main" val="178448439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228682"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4"/>
                </p:tgtEl>
              </p:cMediaNode>
            </p:video>
            <p:seq concurrent="1" nextAc="seek">
              <p:cTn id="8" restart="whenNotActive" fill="hold" evtFilter="cancelBubble" nodeType="interactiveSeq">
                <p:stCondLst>
                  <p:cond evt="onClick" delay="0">
                    <p:tgtEl>
                      <p:spTgt spid="4"/>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4"/>
                                        </p:tgtEl>
                                      </p:cBhvr>
                                    </p:cmd>
                                  </p:childTnLst>
                                </p:cTn>
                              </p:par>
                            </p:childTnLst>
                          </p:cTn>
                        </p:par>
                      </p:childTnLst>
                    </p:cTn>
                  </p:par>
                </p:childTnLst>
              </p:cTn>
              <p:nextCondLst>
                <p:cond evt="onClick" delay="0">
                  <p:tgtEl>
                    <p:spTgt spid="4"/>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CB7CA05-D509-43AE-3535-5B903FB857F6}"/>
              </a:ext>
            </a:extLst>
          </p:cNvPr>
          <p:cNvSpPr>
            <a:spLocks noGrp="1"/>
          </p:cNvSpPr>
          <p:nvPr>
            <p:ph type="title"/>
          </p:nvPr>
        </p:nvSpPr>
        <p:spPr/>
        <p:txBody>
          <a:bodyPr/>
          <a:lstStyle/>
          <a:p>
            <a:r>
              <a:rPr lang="en-US" dirty="0"/>
              <a:t>Around the Nation</a:t>
            </a:r>
          </a:p>
        </p:txBody>
      </p:sp>
      <p:pic>
        <p:nvPicPr>
          <p:cNvPr id="4" name="Picture 3">
            <a:extLst>
              <a:ext uri="{FF2B5EF4-FFF2-40B4-BE49-F238E27FC236}">
                <a16:creationId xmlns:a16="http://schemas.microsoft.com/office/drawing/2014/main" id="{9CE05F3A-1566-D22A-2AFB-8EBF1EE8B2B4}"/>
              </a:ext>
            </a:extLst>
          </p:cNvPr>
          <p:cNvPicPr>
            <a:picLocks noChangeAspect="1"/>
          </p:cNvPicPr>
          <p:nvPr/>
        </p:nvPicPr>
        <p:blipFill>
          <a:blip r:embed="rId2"/>
          <a:stretch>
            <a:fillRect/>
          </a:stretch>
        </p:blipFill>
        <p:spPr>
          <a:xfrm>
            <a:off x="838200" y="1395736"/>
            <a:ext cx="6504305" cy="4478007"/>
          </a:xfrm>
          <a:prstGeom prst="rect">
            <a:avLst/>
          </a:prstGeom>
        </p:spPr>
      </p:pic>
      <p:sp>
        <p:nvSpPr>
          <p:cNvPr id="5" name="Rectangle 4">
            <a:extLst>
              <a:ext uri="{FF2B5EF4-FFF2-40B4-BE49-F238E27FC236}">
                <a16:creationId xmlns:a16="http://schemas.microsoft.com/office/drawing/2014/main" id="{62BA3E1C-1661-B687-E7FE-844D50A828B9}"/>
              </a:ext>
            </a:extLst>
          </p:cNvPr>
          <p:cNvSpPr/>
          <p:nvPr/>
        </p:nvSpPr>
        <p:spPr>
          <a:xfrm>
            <a:off x="7621588" y="3120496"/>
            <a:ext cx="4570412" cy="1323439"/>
          </a:xfrm>
          <a:prstGeom prst="rect">
            <a:avLst/>
          </a:prstGeom>
        </p:spPr>
        <p:txBody>
          <a:bodyPr wrap="square">
            <a:spAutoFit/>
          </a:bodyPr>
          <a:lstStyle/>
          <a:p>
            <a:r>
              <a:rPr lang="en-US" sz="1600" dirty="0">
                <a:solidFill>
                  <a:schemeClr val="accent3"/>
                </a:solidFill>
                <a:latin typeface="Open Sans" panose="020B0606030504020204" pitchFamily="34" charset="0"/>
                <a:ea typeface="Open Sans" panose="020B0606030504020204" pitchFamily="34" charset="0"/>
                <a:cs typeface="Open Sans" panose="020B0606030504020204" pitchFamily="34" charset="0"/>
              </a:rPr>
              <a:t>Combined, the Air Charity Network is the Nation’s largest unified Volunteer Pilot organization comprised of thousands of pilots who annually fly tens of thousands of passengers across the US.</a:t>
            </a:r>
          </a:p>
        </p:txBody>
      </p:sp>
      <p:pic>
        <p:nvPicPr>
          <p:cNvPr id="6" name="Picture 5">
            <a:extLst>
              <a:ext uri="{FF2B5EF4-FFF2-40B4-BE49-F238E27FC236}">
                <a16:creationId xmlns:a16="http://schemas.microsoft.com/office/drawing/2014/main" id="{CA32B01E-A228-24FD-E4D5-C2EA007EE2C0}"/>
              </a:ext>
            </a:extLst>
          </p:cNvPr>
          <p:cNvPicPr>
            <a:picLocks noChangeAspect="1"/>
          </p:cNvPicPr>
          <p:nvPr/>
        </p:nvPicPr>
        <p:blipFill>
          <a:blip r:embed="rId3"/>
          <a:stretch>
            <a:fillRect/>
          </a:stretch>
        </p:blipFill>
        <p:spPr>
          <a:xfrm rot="450037">
            <a:off x="6473878" y="1954403"/>
            <a:ext cx="2799683" cy="1326352"/>
          </a:xfrm>
          <a:prstGeom prst="rect">
            <a:avLst/>
          </a:prstGeom>
        </p:spPr>
      </p:pic>
    </p:spTree>
    <p:extLst>
      <p:ext uri="{BB962C8B-B14F-4D97-AF65-F5344CB8AC3E}">
        <p14:creationId xmlns:p14="http://schemas.microsoft.com/office/powerpoint/2010/main" val="269835893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63186C62-5349-AB5F-7839-F4BFDEBEB8E2}"/>
              </a:ext>
            </a:extLst>
          </p:cNvPr>
          <p:cNvSpPr>
            <a:spLocks noGrp="1"/>
          </p:cNvSpPr>
          <p:nvPr>
            <p:ph type="title"/>
          </p:nvPr>
        </p:nvSpPr>
        <p:spPr/>
        <p:txBody>
          <a:bodyPr/>
          <a:lstStyle/>
          <a:p>
            <a:r>
              <a:rPr lang="en-US" dirty="0">
                <a:latin typeface="Obliqua Sans"/>
              </a:rPr>
              <a:t>Become a Volunteer</a:t>
            </a:r>
            <a:endParaRPr lang="en-US" dirty="0">
              <a:latin typeface="Obliqua Sans"/>
              <a:cs typeface="Calibri Light"/>
            </a:endParaRPr>
          </a:p>
        </p:txBody>
      </p:sp>
      <p:sp>
        <p:nvSpPr>
          <p:cNvPr id="5" name="Content Placeholder 4">
            <a:extLst>
              <a:ext uri="{FF2B5EF4-FFF2-40B4-BE49-F238E27FC236}">
                <a16:creationId xmlns:a16="http://schemas.microsoft.com/office/drawing/2014/main" id="{7877CF1E-DA6C-2D25-179A-28FB4DAB0694}"/>
              </a:ext>
            </a:extLst>
          </p:cNvPr>
          <p:cNvSpPr>
            <a:spLocks noGrp="1"/>
          </p:cNvSpPr>
          <p:nvPr>
            <p:ph sz="half" idx="2"/>
          </p:nvPr>
        </p:nvSpPr>
        <p:spPr>
          <a:xfrm>
            <a:off x="836612" y="2691018"/>
            <a:ext cx="5157787" cy="1006500"/>
          </a:xfrm>
        </p:spPr>
        <p:txBody>
          <a:bodyPr>
            <a:normAutofit fontScale="92500" lnSpcReduction="10000"/>
          </a:bodyPr>
          <a:lstStyle/>
          <a:p>
            <a:r>
              <a:rPr lang="en-US" sz="2200" dirty="0">
                <a:latin typeface="Open Sans" panose="020B0606030504020204" pitchFamily="34" charset="0"/>
                <a:ea typeface="Open Sans" panose="020B0606030504020204" pitchFamily="34" charset="0"/>
                <a:cs typeface="Open Sans" panose="020B0606030504020204" pitchFamily="34" charset="0"/>
              </a:rPr>
              <a:t>Online form on our website</a:t>
            </a:r>
          </a:p>
          <a:p>
            <a:r>
              <a:rPr lang="en-US" sz="2200" dirty="0">
                <a:latin typeface="Open Sans" panose="020B0606030504020204" pitchFamily="34" charset="0"/>
                <a:ea typeface="Open Sans" panose="020B0606030504020204" pitchFamily="34" charset="0"/>
                <a:cs typeface="Open Sans" panose="020B0606030504020204" pitchFamily="34" charset="0"/>
              </a:rPr>
              <a:t>Call us at </a:t>
            </a:r>
            <a:r>
              <a:rPr lang="en-US" sz="2200" dirty="0">
                <a:solidFill>
                  <a:schemeClr val="dk1"/>
                </a:solidFill>
                <a:latin typeface="Open Sans" panose="020B0606030504020204" pitchFamily="34" charset="0"/>
                <a:ea typeface="Open Sans" panose="020B0606030504020204" pitchFamily="34" charset="0"/>
                <a:cs typeface="Open Sans" panose="020B0606030504020204" pitchFamily="34" charset="0"/>
                <a:sym typeface="PT Sans"/>
              </a:rPr>
              <a:t>(310) 390-2958 with any questions</a:t>
            </a:r>
          </a:p>
        </p:txBody>
      </p:sp>
      <p:sp>
        <p:nvSpPr>
          <p:cNvPr id="12" name="Text Placeholder 7">
            <a:extLst>
              <a:ext uri="{FF2B5EF4-FFF2-40B4-BE49-F238E27FC236}">
                <a16:creationId xmlns:a16="http://schemas.microsoft.com/office/drawing/2014/main" id="{3865B235-21F9-46E5-AC54-C0918CE63EC7}"/>
              </a:ext>
            </a:extLst>
          </p:cNvPr>
          <p:cNvSpPr txBox="1">
            <a:spLocks/>
          </p:cNvSpPr>
          <p:nvPr/>
        </p:nvSpPr>
        <p:spPr>
          <a:xfrm>
            <a:off x="836612" y="1429714"/>
            <a:ext cx="4127275" cy="1158924"/>
          </a:xfrm>
          <a:prstGeom prst="rect">
            <a:avLst/>
          </a:prstGeom>
        </p:spPr>
        <p:txBody>
          <a:bodyPr vert="horz" lIns="91440" tIns="45720" rIns="91440" bIns="45720" rtlCol="0" anchor="b">
            <a:normAutofit lnSpcReduction="10000"/>
          </a:bodyPr>
          <a:lstStyle>
            <a:lvl1pPr marL="0" indent="0" algn="l" defTabSz="914400" rtl="0" eaLnBrk="1" latinLnBrk="0" hangingPunct="1">
              <a:lnSpc>
                <a:spcPct val="90000"/>
              </a:lnSpc>
              <a:spcBef>
                <a:spcPts val="1000"/>
              </a:spcBef>
              <a:buFont typeface="Arial" panose="020B0604020202020204" pitchFamily="34" charset="0"/>
              <a:buNone/>
              <a:defRPr sz="2400" b="1" kern="1200">
                <a:solidFill>
                  <a:schemeClr val="tx1"/>
                </a:solidFill>
                <a:latin typeface="+mn-lt"/>
                <a:ea typeface="+mn-ea"/>
                <a:cs typeface="+mn-cs"/>
              </a:defRPr>
            </a:lvl1pPr>
            <a:lvl2pPr marL="457200" indent="0" algn="l" defTabSz="914400" rtl="0" eaLnBrk="1" latinLnBrk="0" hangingPunct="1">
              <a:lnSpc>
                <a:spcPct val="90000"/>
              </a:lnSpc>
              <a:spcBef>
                <a:spcPts val="500"/>
              </a:spcBef>
              <a:buFont typeface="Arial" panose="020B0604020202020204" pitchFamily="34" charset="0"/>
              <a:buNone/>
              <a:defRPr sz="2000" b="1" kern="1200">
                <a:solidFill>
                  <a:schemeClr val="tx1"/>
                </a:solidFill>
                <a:latin typeface="+mn-lt"/>
                <a:ea typeface="+mn-ea"/>
                <a:cs typeface="+mn-cs"/>
              </a:defRPr>
            </a:lvl2pPr>
            <a:lvl3pPr marL="914400" indent="0" algn="l" defTabSz="914400" rtl="0" eaLnBrk="1" latinLnBrk="0" hangingPunct="1">
              <a:lnSpc>
                <a:spcPct val="90000"/>
              </a:lnSpc>
              <a:spcBef>
                <a:spcPts val="500"/>
              </a:spcBef>
              <a:buFont typeface="Arial" panose="020B0604020202020204" pitchFamily="34" charset="0"/>
              <a:buNone/>
              <a:defRPr sz="1800" b="1" kern="1200">
                <a:solidFill>
                  <a:schemeClr val="tx1"/>
                </a:solidFill>
                <a:latin typeface="+mn-lt"/>
                <a:ea typeface="+mn-ea"/>
                <a:cs typeface="+mn-cs"/>
              </a:defRPr>
            </a:lvl3pPr>
            <a:lvl4pPr marL="1371600" indent="0" algn="l" defTabSz="914400" rtl="0" eaLnBrk="1" latinLnBrk="0" hangingPunct="1">
              <a:lnSpc>
                <a:spcPct val="90000"/>
              </a:lnSpc>
              <a:spcBef>
                <a:spcPts val="500"/>
              </a:spcBef>
              <a:buFont typeface="Arial" panose="020B0604020202020204" pitchFamily="34" charset="0"/>
              <a:buNone/>
              <a:defRPr sz="1600" b="1" kern="1200">
                <a:solidFill>
                  <a:schemeClr val="tx1"/>
                </a:solidFill>
                <a:latin typeface="+mn-lt"/>
                <a:ea typeface="+mn-ea"/>
                <a:cs typeface="+mn-cs"/>
              </a:defRPr>
            </a:lvl4pPr>
            <a:lvl5pPr marL="1828800" indent="0" algn="l" defTabSz="914400" rtl="0" eaLnBrk="1" latinLnBrk="0" hangingPunct="1">
              <a:lnSpc>
                <a:spcPct val="90000"/>
              </a:lnSpc>
              <a:spcBef>
                <a:spcPts val="500"/>
              </a:spcBef>
              <a:buFont typeface="Arial" panose="020B0604020202020204" pitchFamily="34" charset="0"/>
              <a:buNone/>
              <a:defRPr sz="1600" b="1" kern="1200">
                <a:solidFill>
                  <a:schemeClr val="tx1"/>
                </a:solidFill>
                <a:latin typeface="+mn-lt"/>
                <a:ea typeface="+mn-ea"/>
                <a:cs typeface="+mn-cs"/>
              </a:defRPr>
            </a:lvl5pPr>
            <a:lvl6pPr marL="2286000" indent="0" algn="l" defTabSz="914400" rtl="0" eaLnBrk="1" latinLnBrk="0" hangingPunct="1">
              <a:lnSpc>
                <a:spcPct val="90000"/>
              </a:lnSpc>
              <a:spcBef>
                <a:spcPts val="500"/>
              </a:spcBef>
              <a:buFont typeface="Arial" panose="020B0604020202020204" pitchFamily="34" charset="0"/>
              <a:buNone/>
              <a:defRPr sz="1600" b="1" kern="1200">
                <a:solidFill>
                  <a:schemeClr val="tx1"/>
                </a:solidFill>
                <a:latin typeface="+mn-lt"/>
                <a:ea typeface="+mn-ea"/>
                <a:cs typeface="+mn-cs"/>
              </a:defRPr>
            </a:lvl6pPr>
            <a:lvl7pPr marL="2743200" indent="0" algn="l" defTabSz="914400" rtl="0" eaLnBrk="1" latinLnBrk="0" hangingPunct="1">
              <a:lnSpc>
                <a:spcPct val="90000"/>
              </a:lnSpc>
              <a:spcBef>
                <a:spcPts val="500"/>
              </a:spcBef>
              <a:buFont typeface="Arial" panose="020B0604020202020204" pitchFamily="34" charset="0"/>
              <a:buNone/>
              <a:defRPr sz="1600" b="1" kern="1200">
                <a:solidFill>
                  <a:schemeClr val="tx1"/>
                </a:solidFill>
                <a:latin typeface="+mn-lt"/>
                <a:ea typeface="+mn-ea"/>
                <a:cs typeface="+mn-cs"/>
              </a:defRPr>
            </a:lvl7pPr>
            <a:lvl8pPr marL="3200400" indent="0" algn="l" defTabSz="914400" rtl="0" eaLnBrk="1" latinLnBrk="0" hangingPunct="1">
              <a:lnSpc>
                <a:spcPct val="90000"/>
              </a:lnSpc>
              <a:spcBef>
                <a:spcPts val="500"/>
              </a:spcBef>
              <a:buFont typeface="Arial" panose="020B0604020202020204" pitchFamily="34" charset="0"/>
              <a:buNone/>
              <a:defRPr sz="1600" b="1" kern="1200">
                <a:solidFill>
                  <a:schemeClr val="tx1"/>
                </a:solidFill>
                <a:latin typeface="+mn-lt"/>
                <a:ea typeface="+mn-ea"/>
                <a:cs typeface="+mn-cs"/>
              </a:defRPr>
            </a:lvl8pPr>
            <a:lvl9pPr marL="3657600" indent="0" algn="l" defTabSz="914400" rtl="0" eaLnBrk="1" latinLnBrk="0" hangingPunct="1">
              <a:lnSpc>
                <a:spcPct val="90000"/>
              </a:lnSpc>
              <a:spcBef>
                <a:spcPts val="500"/>
              </a:spcBef>
              <a:buFont typeface="Arial" panose="020B0604020202020204" pitchFamily="34" charset="0"/>
              <a:buNone/>
              <a:defRPr sz="1600" b="1" kern="1200">
                <a:solidFill>
                  <a:schemeClr val="tx1"/>
                </a:solidFill>
                <a:latin typeface="+mn-lt"/>
                <a:ea typeface="+mn-ea"/>
                <a:cs typeface="+mn-cs"/>
              </a:defRPr>
            </a:lvl9pPr>
          </a:lstStyle>
          <a:p>
            <a:r>
              <a:rPr lang="en-US" dirty="0">
                <a:solidFill>
                  <a:schemeClr val="accent3"/>
                </a:solidFill>
                <a:latin typeface="Open Sans" panose="020B0606030504020204" pitchFamily="34" charset="0"/>
                <a:ea typeface="Open Sans" panose="020B0606030504020204" pitchFamily="34" charset="0"/>
                <a:cs typeface="Open Sans" panose="020B0606030504020204" pitchFamily="34" charset="0"/>
              </a:rPr>
              <a:t>Complete an </a:t>
            </a:r>
          </a:p>
          <a:p>
            <a:r>
              <a:rPr lang="en-US" dirty="0">
                <a:solidFill>
                  <a:schemeClr val="accent3"/>
                </a:solidFill>
                <a:latin typeface="Open Sans" panose="020B0606030504020204" pitchFamily="34" charset="0"/>
                <a:ea typeface="Open Sans" panose="020B0606030504020204" pitchFamily="34" charset="0"/>
                <a:cs typeface="Open Sans" panose="020B0606030504020204" pitchFamily="34" charset="0"/>
              </a:rPr>
              <a:t>online application:</a:t>
            </a:r>
          </a:p>
          <a:p>
            <a:r>
              <a:rPr lang="en-US" sz="1400" b="0" i="0" u="sng" strike="noStrike" dirty="0">
                <a:solidFill>
                  <a:srgbClr val="0000FF"/>
                </a:solidFill>
                <a:effectLst/>
                <a:latin typeface="PT Sans" panose="020B0503020203020204" pitchFamily="34" charset="77"/>
                <a:hlinkClick r:id="rId2"/>
              </a:rPr>
              <a:t>www.angelflightwest.org/pilot-page/</a:t>
            </a:r>
            <a:endParaRPr lang="en-US" sz="1800" dirty="0">
              <a:solidFill>
                <a:schemeClr val="accent3"/>
              </a:solidFill>
              <a:latin typeface="Open Sans" panose="020B0606030504020204" pitchFamily="34" charset="0"/>
              <a:ea typeface="Open Sans" panose="020B0606030504020204" pitchFamily="34" charset="0"/>
              <a:cs typeface="Open Sans" panose="020B0606030504020204" pitchFamily="34" charset="0"/>
            </a:endParaRPr>
          </a:p>
        </p:txBody>
      </p:sp>
      <p:pic>
        <p:nvPicPr>
          <p:cNvPr id="13" name="Picture 12">
            <a:extLst>
              <a:ext uri="{FF2B5EF4-FFF2-40B4-BE49-F238E27FC236}">
                <a16:creationId xmlns:a16="http://schemas.microsoft.com/office/drawing/2014/main" id="{BC1B5196-2AB4-F0B4-DD4A-286A2FD6195E}"/>
              </a:ext>
            </a:extLst>
          </p:cNvPr>
          <p:cNvPicPr>
            <a:picLocks noChangeAspect="1"/>
          </p:cNvPicPr>
          <p:nvPr/>
        </p:nvPicPr>
        <p:blipFill>
          <a:blip r:embed="rId3"/>
          <a:stretch>
            <a:fillRect/>
          </a:stretch>
        </p:blipFill>
        <p:spPr>
          <a:xfrm>
            <a:off x="2148739" y="4595468"/>
            <a:ext cx="2815148" cy="1656638"/>
          </a:xfrm>
          <a:prstGeom prst="rect">
            <a:avLst/>
          </a:prstGeom>
        </p:spPr>
      </p:pic>
      <p:sp>
        <p:nvSpPr>
          <p:cNvPr id="14" name="TextBox 13">
            <a:extLst>
              <a:ext uri="{FF2B5EF4-FFF2-40B4-BE49-F238E27FC236}">
                <a16:creationId xmlns:a16="http://schemas.microsoft.com/office/drawing/2014/main" id="{7BF6D639-700F-00F1-072C-0265824B7F89}"/>
              </a:ext>
            </a:extLst>
          </p:cNvPr>
          <p:cNvSpPr txBox="1"/>
          <p:nvPr/>
        </p:nvSpPr>
        <p:spPr>
          <a:xfrm>
            <a:off x="389745" y="5988279"/>
            <a:ext cx="2295334" cy="400110"/>
          </a:xfrm>
          <a:prstGeom prst="rect">
            <a:avLst/>
          </a:prstGeom>
          <a:noFill/>
        </p:spPr>
        <p:txBody>
          <a:bodyPr wrap="square" rtlCol="0">
            <a:spAutoFit/>
          </a:bodyPr>
          <a:lstStyle/>
          <a:p>
            <a:r>
              <a:rPr lang="en-US" sz="2000" dirty="0">
                <a:solidFill>
                  <a:schemeClr val="accent3"/>
                </a:solidFill>
              </a:rPr>
              <a:t>Giving Hope Wings</a:t>
            </a:r>
          </a:p>
        </p:txBody>
      </p:sp>
      <p:sp>
        <p:nvSpPr>
          <p:cNvPr id="3" name="Content Placeholder 2">
            <a:extLst>
              <a:ext uri="{FF2B5EF4-FFF2-40B4-BE49-F238E27FC236}">
                <a16:creationId xmlns:a16="http://schemas.microsoft.com/office/drawing/2014/main" id="{1314C092-AA29-5586-F31E-3480129A7451}"/>
              </a:ext>
            </a:extLst>
          </p:cNvPr>
          <p:cNvSpPr>
            <a:spLocks noGrp="1"/>
          </p:cNvSpPr>
          <p:nvPr>
            <p:ph sz="quarter" idx="4"/>
          </p:nvPr>
        </p:nvSpPr>
        <p:spPr>
          <a:xfrm>
            <a:off x="6172200" y="1357361"/>
            <a:ext cx="5740400" cy="4832302"/>
          </a:xfrm>
        </p:spPr>
        <p:txBody>
          <a:bodyPr>
            <a:normAutofit fontScale="92500" lnSpcReduction="10000"/>
          </a:bodyPr>
          <a:lstStyle/>
          <a:p>
            <a:pPr>
              <a:lnSpc>
                <a:spcPct val="110000"/>
              </a:lnSpc>
            </a:pPr>
            <a:r>
              <a:rPr lang="en-US" sz="1600" b="1" dirty="0">
                <a:latin typeface="Open Sans" panose="020B0606030504020204" pitchFamily="34" charset="0"/>
                <a:ea typeface="Open Sans" panose="020B0606030504020204" pitchFamily="34" charset="0"/>
                <a:cs typeface="Open Sans" panose="020B0606030504020204" pitchFamily="34" charset="0"/>
              </a:rPr>
              <a:t>Access to aircraft </a:t>
            </a:r>
            <a:r>
              <a:rPr lang="en-US" sz="1600" dirty="0">
                <a:latin typeface="Open Sans" panose="020B0606030504020204" pitchFamily="34" charset="0"/>
                <a:ea typeface="Open Sans" panose="020B0606030504020204" pitchFamily="34" charset="0"/>
                <a:cs typeface="Open Sans" panose="020B0606030504020204" pitchFamily="34" charset="0"/>
              </a:rPr>
              <a:t>as an owner or a renter.</a:t>
            </a:r>
          </a:p>
          <a:p>
            <a:pPr>
              <a:lnSpc>
                <a:spcPct val="110000"/>
              </a:lnSpc>
            </a:pPr>
            <a:r>
              <a:rPr lang="en-US" sz="1600" dirty="0">
                <a:latin typeface="Open Sans" panose="020B0606030504020204" pitchFamily="34" charset="0"/>
                <a:ea typeface="Open Sans" panose="020B0606030504020204" pitchFamily="34" charset="0"/>
                <a:cs typeface="Open Sans" panose="020B0606030504020204" pitchFamily="34" charset="0"/>
              </a:rPr>
              <a:t>Minimum PIC time of </a:t>
            </a:r>
            <a:r>
              <a:rPr lang="en-US" sz="1600" b="1" dirty="0">
                <a:latin typeface="Open Sans" panose="020B0606030504020204" pitchFamily="34" charset="0"/>
                <a:ea typeface="Open Sans" panose="020B0606030504020204" pitchFamily="34" charset="0"/>
                <a:cs typeface="Open Sans" panose="020B0606030504020204" pitchFamily="34" charset="0"/>
              </a:rPr>
              <a:t>250 hours.</a:t>
            </a:r>
          </a:p>
          <a:p>
            <a:pPr>
              <a:lnSpc>
                <a:spcPct val="110000"/>
              </a:lnSpc>
            </a:pPr>
            <a:r>
              <a:rPr lang="en-US" sz="1600" dirty="0">
                <a:latin typeface="Open Sans" panose="020B0606030504020204" pitchFamily="34" charset="0"/>
                <a:ea typeface="Open Sans" panose="020B0606030504020204" pitchFamily="34" charset="0"/>
                <a:cs typeface="Open Sans" panose="020B0606030504020204" pitchFamily="34" charset="0"/>
              </a:rPr>
              <a:t> </a:t>
            </a:r>
            <a:r>
              <a:rPr lang="en-US" sz="1600" b="1" dirty="0">
                <a:latin typeface="Open Sans" panose="020B0606030504020204" pitchFamily="34" charset="0"/>
                <a:ea typeface="Open Sans" panose="020B0606030504020204" pitchFamily="34" charset="0"/>
                <a:cs typeface="Open Sans" panose="020B0606030504020204" pitchFamily="34" charset="0"/>
              </a:rPr>
              <a:t>VFR</a:t>
            </a:r>
            <a:r>
              <a:rPr lang="en-US" sz="1600" dirty="0">
                <a:latin typeface="Open Sans" panose="020B0606030504020204" pitchFamily="34" charset="0"/>
                <a:ea typeface="Open Sans" panose="020B0606030504020204" pitchFamily="34" charset="0"/>
                <a:cs typeface="Open Sans" panose="020B0606030504020204" pitchFamily="34" charset="0"/>
              </a:rPr>
              <a:t> (daytime) or </a:t>
            </a:r>
            <a:r>
              <a:rPr lang="en-US" sz="1600" b="1" dirty="0">
                <a:latin typeface="Open Sans" panose="020B0606030504020204" pitchFamily="34" charset="0"/>
                <a:ea typeface="Open Sans" panose="020B0606030504020204" pitchFamily="34" charset="0"/>
                <a:cs typeface="Open Sans" panose="020B0606030504020204" pitchFamily="34" charset="0"/>
              </a:rPr>
              <a:t>IFR</a:t>
            </a:r>
            <a:r>
              <a:rPr lang="en-US" sz="1600" dirty="0">
                <a:latin typeface="Open Sans" panose="020B0606030504020204" pitchFamily="34" charset="0"/>
                <a:ea typeface="Open Sans" panose="020B0606030504020204" pitchFamily="34" charset="0"/>
                <a:cs typeface="Open Sans" panose="020B0606030504020204" pitchFamily="34" charset="0"/>
              </a:rPr>
              <a:t> accepted. </a:t>
            </a:r>
          </a:p>
          <a:p>
            <a:pPr>
              <a:lnSpc>
                <a:spcPct val="110000"/>
              </a:lnSpc>
            </a:pPr>
            <a:r>
              <a:rPr lang="en-US" sz="1600" dirty="0">
                <a:latin typeface="Open Sans" panose="020B0606030504020204" pitchFamily="34" charset="0"/>
                <a:ea typeface="Open Sans" panose="020B0606030504020204" pitchFamily="34" charset="0"/>
                <a:cs typeface="Open Sans" panose="020B0606030504020204" pitchFamily="34" charset="0"/>
              </a:rPr>
              <a:t>Pilots must meet listed </a:t>
            </a:r>
            <a:r>
              <a:rPr lang="en-US" sz="1600" b="1" dirty="0">
                <a:solidFill>
                  <a:schemeClr val="accent6">
                    <a:lumMod val="60000"/>
                    <a:lumOff val="40000"/>
                  </a:schemeClr>
                </a:solidFill>
                <a:latin typeface="Open Sans" panose="020B0606030504020204" pitchFamily="34" charset="0"/>
                <a:ea typeface="Open Sans" panose="020B0606030504020204" pitchFamily="34" charset="0"/>
                <a:cs typeface="Open Sans" panose="020B0606030504020204" pitchFamily="34" charset="0"/>
                <a:hlinkClick r:id="rId4">
                  <a:extLst>
                    <a:ext uri="{A12FA001-AC4F-418D-AE19-62706E023703}">
                      <ahyp:hlinkClr xmlns:ahyp="http://schemas.microsoft.com/office/drawing/2018/hyperlinkcolor" val="tx"/>
                    </a:ext>
                  </a:extLst>
                </a:hlinkClick>
              </a:rPr>
              <a:t>training requirements.</a:t>
            </a:r>
            <a:endParaRPr lang="en-US" sz="1600" b="1" dirty="0">
              <a:solidFill>
                <a:schemeClr val="accent6">
                  <a:lumMod val="60000"/>
                  <a:lumOff val="40000"/>
                </a:schemeClr>
              </a:solidFill>
              <a:latin typeface="Open Sans" panose="020B0606030504020204" pitchFamily="34" charset="0"/>
              <a:ea typeface="Open Sans" panose="020B0606030504020204" pitchFamily="34" charset="0"/>
              <a:cs typeface="Open Sans" panose="020B0606030504020204" pitchFamily="34" charset="0"/>
            </a:endParaRPr>
          </a:p>
          <a:p>
            <a:r>
              <a:rPr lang="en-US" sz="1600" dirty="0">
                <a:effectLst/>
                <a:latin typeface="Open Sans" panose="020B0606030504020204" pitchFamily="34" charset="0"/>
                <a:ea typeface="Open Sans" panose="020B0606030504020204" pitchFamily="34" charset="0"/>
                <a:cs typeface="Open Sans" panose="020B0606030504020204" pitchFamily="34" charset="0"/>
              </a:rPr>
              <a:t>Pilot applicants must hold at least medical requirements as per FAR 61.53 (including </a:t>
            </a:r>
            <a:r>
              <a:rPr lang="en-US" sz="1600" dirty="0" err="1">
                <a:effectLst/>
                <a:latin typeface="Open Sans" panose="020B0606030504020204" pitchFamily="34" charset="0"/>
                <a:ea typeface="Open Sans" panose="020B0606030504020204" pitchFamily="34" charset="0"/>
                <a:cs typeface="Open Sans" panose="020B0606030504020204" pitchFamily="34" charset="0"/>
              </a:rPr>
              <a:t>BasicMed</a:t>
            </a:r>
            <a:r>
              <a:rPr lang="en-US" sz="1600" dirty="0">
                <a:effectLst/>
                <a:latin typeface="Open Sans" panose="020B0606030504020204" pitchFamily="34" charset="0"/>
                <a:ea typeface="Open Sans" panose="020B0606030504020204" pitchFamily="34" charset="0"/>
                <a:cs typeface="Open Sans" panose="020B0606030504020204" pitchFamily="34" charset="0"/>
              </a:rPr>
              <a:t>) </a:t>
            </a:r>
            <a:r>
              <a:rPr lang="en-US" sz="1600" b="1" dirty="0">
                <a:effectLst/>
                <a:latin typeface="Open Sans" panose="020B0606030504020204" pitchFamily="34" charset="0"/>
                <a:ea typeface="Open Sans" panose="020B0606030504020204" pitchFamily="34" charset="0"/>
                <a:cs typeface="Open Sans" panose="020B0606030504020204" pitchFamily="34" charset="0"/>
              </a:rPr>
              <a:t>current medical certificate. </a:t>
            </a:r>
          </a:p>
          <a:p>
            <a:r>
              <a:rPr lang="en-US" sz="1600" b="1" dirty="0">
                <a:latin typeface="Open Sans" panose="020B0606030504020204" pitchFamily="34" charset="0"/>
                <a:ea typeface="Open Sans" panose="020B0606030504020204" pitchFamily="34" charset="0"/>
                <a:cs typeface="Open Sans" panose="020B0606030504020204" pitchFamily="34" charset="0"/>
              </a:rPr>
              <a:t>Experimental or non-certified aircraft may only be used for non-passenger missions</a:t>
            </a:r>
            <a:r>
              <a:rPr lang="en-US" sz="1600" dirty="0">
                <a:latin typeface="Open Sans" panose="020B0606030504020204" pitchFamily="34" charset="0"/>
                <a:ea typeface="Open Sans" panose="020B0606030504020204" pitchFamily="34" charset="0"/>
                <a:cs typeface="Open Sans" panose="020B0606030504020204" pitchFamily="34" charset="0"/>
              </a:rPr>
              <a:t>, such as transporting blood.</a:t>
            </a:r>
          </a:p>
          <a:p>
            <a:r>
              <a:rPr lang="en-US" sz="1600" dirty="0">
                <a:effectLst/>
                <a:latin typeface="Open Sans" panose="020B0606030504020204" pitchFamily="34" charset="0"/>
                <a:ea typeface="Open Sans" panose="020B0606030504020204" pitchFamily="34" charset="0"/>
                <a:cs typeface="Open Sans" panose="020B0606030504020204" pitchFamily="34" charset="0"/>
              </a:rPr>
              <a:t>Must supply a copy of the </a:t>
            </a:r>
            <a:r>
              <a:rPr lang="en-US" sz="1600" b="1" dirty="0">
                <a:effectLst/>
                <a:latin typeface="Open Sans" panose="020B0606030504020204" pitchFamily="34" charset="0"/>
                <a:ea typeface="Open Sans" panose="020B0606030504020204" pitchFamily="34" charset="0"/>
                <a:cs typeface="Open Sans" panose="020B0606030504020204" pitchFamily="34" charset="0"/>
              </a:rPr>
              <a:t>Certificate of Insurance</a:t>
            </a:r>
            <a:r>
              <a:rPr lang="en-US" sz="1600" dirty="0">
                <a:effectLst/>
                <a:latin typeface="Open Sans" panose="020B0606030504020204" pitchFamily="34" charset="0"/>
                <a:ea typeface="Open Sans" panose="020B0606030504020204" pitchFamily="34" charset="0"/>
                <a:cs typeface="Open Sans" panose="020B0606030504020204" pitchFamily="34" charset="0"/>
              </a:rPr>
              <a:t>, applicable to the aircraft that will be used for AFW missions, providing at least $500,000 liability coverage with a minimum per-seat coverage of $100,000. </a:t>
            </a:r>
          </a:p>
          <a:p>
            <a:r>
              <a:rPr lang="en-US" sz="1600" dirty="0">
                <a:effectLst/>
                <a:latin typeface="Open Sans" panose="020B0606030504020204" pitchFamily="34" charset="0"/>
                <a:ea typeface="Open Sans" panose="020B0606030504020204" pitchFamily="34" charset="0"/>
                <a:cs typeface="Open Sans" panose="020B0606030504020204" pitchFamily="34" charset="0"/>
              </a:rPr>
              <a:t>Must complete an </a:t>
            </a:r>
            <a:r>
              <a:rPr lang="en-US" sz="1600" b="1" dirty="0">
                <a:effectLst/>
                <a:latin typeface="Open Sans" panose="020B0606030504020204" pitchFamily="34" charset="0"/>
                <a:ea typeface="Open Sans" panose="020B0606030504020204" pitchFamily="34" charset="0"/>
                <a:cs typeface="Open Sans" panose="020B0606030504020204" pitchFamily="34" charset="0"/>
              </a:rPr>
              <a:t>affirmation</a:t>
            </a:r>
            <a:r>
              <a:rPr lang="en-US" sz="1600" dirty="0">
                <a:effectLst/>
                <a:latin typeface="Open Sans" panose="020B0606030504020204" pitchFamily="34" charset="0"/>
                <a:ea typeface="Open Sans" panose="020B0606030504020204" pitchFamily="34" charset="0"/>
                <a:cs typeface="Open Sans" panose="020B0606030504020204" pitchFamily="34" charset="0"/>
              </a:rPr>
              <a:t> upon orientation, and annually, agreeing to compliance with rules and regulations.</a:t>
            </a:r>
          </a:p>
          <a:p>
            <a:endParaRPr lang="en-US" sz="1600" dirty="0"/>
          </a:p>
        </p:txBody>
      </p:sp>
      <p:sp>
        <p:nvSpPr>
          <p:cNvPr id="7" name="Text Placeholder 6">
            <a:extLst>
              <a:ext uri="{FF2B5EF4-FFF2-40B4-BE49-F238E27FC236}">
                <a16:creationId xmlns:a16="http://schemas.microsoft.com/office/drawing/2014/main" id="{EE40582B-E61C-0AA6-9D08-C1DFE53F1DA4}"/>
              </a:ext>
            </a:extLst>
          </p:cNvPr>
          <p:cNvSpPr>
            <a:spLocks noGrp="1"/>
          </p:cNvSpPr>
          <p:nvPr>
            <p:ph type="body" sz="quarter" idx="3"/>
          </p:nvPr>
        </p:nvSpPr>
        <p:spPr>
          <a:xfrm>
            <a:off x="6175376" y="803546"/>
            <a:ext cx="5183188" cy="448720"/>
          </a:xfrm>
        </p:spPr>
        <p:txBody>
          <a:bodyPr/>
          <a:lstStyle/>
          <a:p>
            <a:r>
              <a:rPr lang="en-US" dirty="0">
                <a:solidFill>
                  <a:schemeClr val="accent3"/>
                </a:solidFill>
                <a:latin typeface="Open Sans" panose="020B0606030504020204" pitchFamily="34" charset="0"/>
                <a:ea typeface="Open Sans" panose="020B0606030504020204" pitchFamily="34" charset="0"/>
                <a:cs typeface="Open Sans" panose="020B0606030504020204" pitchFamily="34" charset="0"/>
              </a:rPr>
              <a:t>Minimum Requirements</a:t>
            </a:r>
          </a:p>
        </p:txBody>
      </p:sp>
    </p:spTree>
    <p:extLst>
      <p:ext uri="{BB962C8B-B14F-4D97-AF65-F5344CB8AC3E}">
        <p14:creationId xmlns:p14="http://schemas.microsoft.com/office/powerpoint/2010/main" val="49957286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6C959C4B-369F-AE96-7CDF-32DBC7D6C214}"/>
              </a:ext>
            </a:extLst>
          </p:cNvPr>
          <p:cNvSpPr>
            <a:spLocks noGrp="1"/>
          </p:cNvSpPr>
          <p:nvPr>
            <p:ph type="title"/>
          </p:nvPr>
        </p:nvSpPr>
        <p:spPr/>
        <p:txBody>
          <a:bodyPr/>
          <a:lstStyle/>
          <a:p>
            <a:r>
              <a:rPr lang="en-US" dirty="0">
                <a:latin typeface="Obliqua Sans"/>
              </a:rPr>
              <a:t>Reasons to Fly</a:t>
            </a:r>
          </a:p>
        </p:txBody>
      </p:sp>
      <p:sp>
        <p:nvSpPr>
          <p:cNvPr id="8" name="Content Placeholder 7">
            <a:extLst>
              <a:ext uri="{FF2B5EF4-FFF2-40B4-BE49-F238E27FC236}">
                <a16:creationId xmlns:a16="http://schemas.microsoft.com/office/drawing/2014/main" id="{18242F1C-CE2C-3964-4599-DBCDF665DB36}"/>
              </a:ext>
            </a:extLst>
          </p:cNvPr>
          <p:cNvSpPr>
            <a:spLocks noGrp="1"/>
          </p:cNvSpPr>
          <p:nvPr>
            <p:ph idx="1"/>
          </p:nvPr>
        </p:nvSpPr>
        <p:spPr>
          <a:xfrm>
            <a:off x="3452734" y="1450846"/>
            <a:ext cx="7901066" cy="4410308"/>
          </a:xfrm>
        </p:spPr>
        <p:txBody>
          <a:bodyPr vert="horz" lIns="91440" tIns="45720" rIns="91440" bIns="45720" rtlCol="0" anchor="t">
            <a:normAutofit fontScale="92500" lnSpcReduction="10000"/>
          </a:bodyPr>
          <a:lstStyle/>
          <a:p>
            <a:pPr marL="0" indent="0">
              <a:lnSpc>
                <a:spcPct val="110000"/>
              </a:lnSpc>
              <a:buNone/>
            </a:pPr>
            <a:r>
              <a:rPr lang="en-US" sz="2000" dirty="0"/>
              <a:t>“When you’ve flown someone before, you try and get that flight again. It’s amazing, the relationships you form. You’re not just flying people – you’re establishing a personal relationship.” </a:t>
            </a:r>
            <a:br>
              <a:rPr lang="en-US" sz="2000" dirty="0"/>
            </a:br>
            <a:r>
              <a:rPr lang="en-US" sz="2000" dirty="0"/>
              <a:t>-</a:t>
            </a:r>
            <a:r>
              <a:rPr lang="en-US" sz="2000" b="1" dirty="0"/>
              <a:t>Command Pilot Vic </a:t>
            </a:r>
            <a:r>
              <a:rPr lang="en-US" sz="2000" b="1" dirty="0" err="1"/>
              <a:t>Jaro</a:t>
            </a:r>
            <a:r>
              <a:rPr lang="en-US" sz="2000" b="1" dirty="0"/>
              <a:t>, </a:t>
            </a:r>
            <a:r>
              <a:rPr lang="en-US" sz="2000" dirty="0"/>
              <a:t>Volunteer Pilot since 2017</a:t>
            </a:r>
            <a:br>
              <a:rPr lang="en-US" sz="2000" dirty="0"/>
            </a:br>
            <a:endParaRPr lang="en-US" sz="2000" dirty="0"/>
          </a:p>
          <a:p>
            <a:pPr marL="0" indent="0">
              <a:lnSpc>
                <a:spcPct val="110000"/>
              </a:lnSpc>
              <a:buNone/>
            </a:pPr>
            <a:r>
              <a:rPr lang="en-US" sz="2000" dirty="0"/>
              <a:t>“It’s a chance to put back into society. In some cases, the difference you make knocks you over. You get a lot more out of it than you put into it. I haven’t met anyone in the organization whose heart is </a:t>
            </a:r>
            <a:br>
              <a:rPr lang="en-US" sz="2000" dirty="0"/>
            </a:br>
            <a:r>
              <a:rPr lang="en-US" sz="2000" dirty="0"/>
              <a:t>not in it.” </a:t>
            </a:r>
            <a:br>
              <a:rPr lang="en-US" sz="2000" dirty="0"/>
            </a:br>
            <a:r>
              <a:rPr lang="en-US" sz="2000" b="1" dirty="0"/>
              <a:t>-Command Pilot Tom Close</a:t>
            </a:r>
            <a:r>
              <a:rPr lang="en-US" sz="2000" dirty="0"/>
              <a:t>, Volunteer Pilot since 2007</a:t>
            </a:r>
            <a:br>
              <a:rPr lang="en-US" sz="2000" dirty="0"/>
            </a:br>
            <a:endParaRPr lang="en-US" sz="2000" dirty="0"/>
          </a:p>
          <a:p>
            <a:pPr marL="0" indent="0">
              <a:lnSpc>
                <a:spcPct val="110000"/>
              </a:lnSpc>
              <a:buNone/>
            </a:pPr>
            <a:r>
              <a:rPr lang="en-US" sz="2000" dirty="0"/>
              <a:t>“It’s rewarding to know you’ve become part of someone’s medical team.” </a:t>
            </a:r>
            <a:r>
              <a:rPr lang="en-US" sz="2000" b="1" dirty="0"/>
              <a:t>–Command Pilot Jeff Moorhouse, </a:t>
            </a:r>
            <a:r>
              <a:rPr lang="en-US" sz="2000" dirty="0"/>
              <a:t>Volunteer Pilot since 2014</a:t>
            </a:r>
          </a:p>
          <a:p>
            <a:pPr marL="0" indent="0">
              <a:buNone/>
            </a:pPr>
            <a:endParaRPr lang="en-US" sz="2000" dirty="0"/>
          </a:p>
          <a:p>
            <a:pPr marL="0" indent="0">
              <a:buNone/>
            </a:pPr>
            <a:endParaRPr lang="en-US" sz="2000" dirty="0"/>
          </a:p>
        </p:txBody>
      </p:sp>
      <p:pic>
        <p:nvPicPr>
          <p:cNvPr id="3" name="Picture 2" descr="A group of people smiling&#10;&#10;Description automatically generated with medium confidence">
            <a:extLst>
              <a:ext uri="{FF2B5EF4-FFF2-40B4-BE49-F238E27FC236}">
                <a16:creationId xmlns:a16="http://schemas.microsoft.com/office/drawing/2014/main" id="{F87972F4-0A39-B3F1-EEFB-41AADA9C8D9A}"/>
              </a:ext>
            </a:extLst>
          </p:cNvPr>
          <p:cNvPicPr>
            <a:picLocks noChangeAspect="1"/>
          </p:cNvPicPr>
          <p:nvPr/>
        </p:nvPicPr>
        <p:blipFill>
          <a:blip r:embed="rId2"/>
          <a:stretch>
            <a:fillRect/>
          </a:stretch>
        </p:blipFill>
        <p:spPr>
          <a:xfrm>
            <a:off x="1549965" y="3110907"/>
            <a:ext cx="1712834" cy="1074719"/>
          </a:xfrm>
          <a:prstGeom prst="rect">
            <a:avLst/>
          </a:prstGeom>
          <a:ln w="19050">
            <a:solidFill>
              <a:schemeClr val="accent3"/>
            </a:solidFill>
          </a:ln>
        </p:spPr>
      </p:pic>
      <p:pic>
        <p:nvPicPr>
          <p:cNvPr id="5" name="Picture 4" descr="A person with a goat&#10;&#10;Description automatically generated with medium confidence">
            <a:extLst>
              <a:ext uri="{FF2B5EF4-FFF2-40B4-BE49-F238E27FC236}">
                <a16:creationId xmlns:a16="http://schemas.microsoft.com/office/drawing/2014/main" id="{92E5CE48-2FCE-2977-8F41-4640AFCC7C6C}"/>
              </a:ext>
            </a:extLst>
          </p:cNvPr>
          <p:cNvPicPr>
            <a:picLocks noChangeAspect="1"/>
          </p:cNvPicPr>
          <p:nvPr/>
        </p:nvPicPr>
        <p:blipFill rotWithShape="1">
          <a:blip r:embed="rId3"/>
          <a:srcRect t="8796" b="24074"/>
          <a:stretch/>
        </p:blipFill>
        <p:spPr>
          <a:xfrm>
            <a:off x="1549965" y="4450889"/>
            <a:ext cx="1712834" cy="1533092"/>
          </a:xfrm>
          <a:prstGeom prst="rect">
            <a:avLst/>
          </a:prstGeom>
          <a:ln w="19050">
            <a:solidFill>
              <a:schemeClr val="accent3"/>
            </a:solidFill>
          </a:ln>
        </p:spPr>
      </p:pic>
      <p:pic>
        <p:nvPicPr>
          <p:cNvPr id="9" name="Picture 8" descr="A group of people standing in front of a plane&#10;&#10;Description automatically generated with medium confidence">
            <a:extLst>
              <a:ext uri="{FF2B5EF4-FFF2-40B4-BE49-F238E27FC236}">
                <a16:creationId xmlns:a16="http://schemas.microsoft.com/office/drawing/2014/main" id="{CA361D53-685A-28F7-75CA-2A15A0150FC4}"/>
              </a:ext>
            </a:extLst>
          </p:cNvPr>
          <p:cNvPicPr>
            <a:picLocks noChangeAspect="1"/>
          </p:cNvPicPr>
          <p:nvPr/>
        </p:nvPicPr>
        <p:blipFill rotWithShape="1">
          <a:blip r:embed="rId4"/>
          <a:srcRect t="21156" b="14536"/>
          <a:stretch/>
        </p:blipFill>
        <p:spPr>
          <a:xfrm>
            <a:off x="1549965" y="1450174"/>
            <a:ext cx="1722414" cy="1476888"/>
          </a:xfrm>
          <a:prstGeom prst="rect">
            <a:avLst/>
          </a:prstGeom>
          <a:ln w="19050">
            <a:solidFill>
              <a:schemeClr val="accent3"/>
            </a:solidFill>
          </a:ln>
        </p:spPr>
      </p:pic>
    </p:spTree>
    <p:extLst>
      <p:ext uri="{BB962C8B-B14F-4D97-AF65-F5344CB8AC3E}">
        <p14:creationId xmlns:p14="http://schemas.microsoft.com/office/powerpoint/2010/main" val="155110733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6C959C4B-369F-AE96-7CDF-32DBC7D6C214}"/>
              </a:ext>
            </a:extLst>
          </p:cNvPr>
          <p:cNvSpPr>
            <a:spLocks noGrp="1"/>
          </p:cNvSpPr>
          <p:nvPr>
            <p:ph type="title"/>
          </p:nvPr>
        </p:nvSpPr>
        <p:spPr/>
        <p:txBody>
          <a:bodyPr/>
          <a:lstStyle/>
          <a:p>
            <a:r>
              <a:rPr lang="en-US">
                <a:latin typeface="Obliqua Sans"/>
              </a:rPr>
              <a:t>Reasons to Fly</a:t>
            </a:r>
            <a:endParaRPr lang="en-US" dirty="0">
              <a:latin typeface="Obliqua Sans"/>
            </a:endParaRPr>
          </a:p>
        </p:txBody>
      </p:sp>
      <p:sp>
        <p:nvSpPr>
          <p:cNvPr id="8" name="Content Placeholder 7">
            <a:extLst>
              <a:ext uri="{FF2B5EF4-FFF2-40B4-BE49-F238E27FC236}">
                <a16:creationId xmlns:a16="http://schemas.microsoft.com/office/drawing/2014/main" id="{18242F1C-CE2C-3964-4599-DBCDF665DB36}"/>
              </a:ext>
            </a:extLst>
          </p:cNvPr>
          <p:cNvSpPr>
            <a:spLocks noGrp="1"/>
          </p:cNvSpPr>
          <p:nvPr>
            <p:ph idx="1"/>
          </p:nvPr>
        </p:nvSpPr>
        <p:spPr>
          <a:xfrm>
            <a:off x="8572500" y="1450846"/>
            <a:ext cx="2781300" cy="4099054"/>
          </a:xfrm>
        </p:spPr>
        <p:txBody>
          <a:bodyPr vert="horz" lIns="91440" tIns="45720" rIns="91440" bIns="45720" rtlCol="0" anchor="t">
            <a:normAutofit fontScale="92500" lnSpcReduction="10000"/>
          </a:bodyPr>
          <a:lstStyle/>
          <a:p>
            <a:r>
              <a:rPr lang="en-US" sz="2000" dirty="0"/>
              <a:t>Help others access life-saving medical treatment.</a:t>
            </a:r>
          </a:p>
          <a:p>
            <a:r>
              <a:rPr lang="en-US" sz="2000" dirty="0"/>
              <a:t>Tax deductions</a:t>
            </a:r>
          </a:p>
          <a:p>
            <a:r>
              <a:rPr lang="en-US" sz="2000" dirty="0"/>
              <a:t>Fuel discounts and access to Phillips 66 rebate program</a:t>
            </a:r>
          </a:p>
          <a:p>
            <a:r>
              <a:rPr lang="en-US" sz="2000" dirty="0"/>
              <a:t>Visit new airports and new locations</a:t>
            </a:r>
          </a:p>
          <a:p>
            <a:r>
              <a:rPr lang="en-US" sz="2000" dirty="0"/>
              <a:t>Join a network of volunteer pilots</a:t>
            </a:r>
          </a:p>
          <a:p>
            <a:r>
              <a:rPr lang="en-US" sz="2000" dirty="0"/>
              <a:t>No obligation. Fly who you want, when you want. </a:t>
            </a:r>
          </a:p>
          <a:p>
            <a:pPr marL="0" indent="0">
              <a:buNone/>
            </a:pPr>
            <a:endParaRPr lang="en-US" sz="2000" dirty="0"/>
          </a:p>
        </p:txBody>
      </p:sp>
      <p:pic>
        <p:nvPicPr>
          <p:cNvPr id="4" name="Picture 3" descr="Text&#10;&#10;Description automatically generated">
            <a:extLst>
              <a:ext uri="{FF2B5EF4-FFF2-40B4-BE49-F238E27FC236}">
                <a16:creationId xmlns:a16="http://schemas.microsoft.com/office/drawing/2014/main" id="{8276D131-A85F-C8C3-5E36-2A08B92D50CC}"/>
              </a:ext>
            </a:extLst>
          </p:cNvPr>
          <p:cNvPicPr>
            <a:picLocks noChangeAspect="1"/>
          </p:cNvPicPr>
          <p:nvPr/>
        </p:nvPicPr>
        <p:blipFill>
          <a:blip r:embed="rId2"/>
          <a:stretch>
            <a:fillRect/>
          </a:stretch>
        </p:blipFill>
        <p:spPr>
          <a:xfrm>
            <a:off x="838200" y="1450846"/>
            <a:ext cx="7620000" cy="3987800"/>
          </a:xfrm>
          <a:prstGeom prst="rect">
            <a:avLst/>
          </a:prstGeom>
        </p:spPr>
      </p:pic>
    </p:spTree>
    <p:extLst>
      <p:ext uri="{BB962C8B-B14F-4D97-AF65-F5344CB8AC3E}">
        <p14:creationId xmlns:p14="http://schemas.microsoft.com/office/powerpoint/2010/main" val="171648847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6C959C4B-369F-AE96-7CDF-32DBC7D6C214}"/>
              </a:ext>
            </a:extLst>
          </p:cNvPr>
          <p:cNvSpPr>
            <a:spLocks noGrp="1"/>
          </p:cNvSpPr>
          <p:nvPr>
            <p:ph type="title"/>
          </p:nvPr>
        </p:nvSpPr>
        <p:spPr/>
        <p:txBody>
          <a:bodyPr/>
          <a:lstStyle/>
          <a:p>
            <a:r>
              <a:rPr lang="en-US" dirty="0">
                <a:latin typeface="Obliqua Sans"/>
              </a:rPr>
              <a:t>Wing Specific Slide</a:t>
            </a:r>
          </a:p>
        </p:txBody>
      </p:sp>
      <p:sp>
        <p:nvSpPr>
          <p:cNvPr id="8" name="Content Placeholder 7">
            <a:extLst>
              <a:ext uri="{FF2B5EF4-FFF2-40B4-BE49-F238E27FC236}">
                <a16:creationId xmlns:a16="http://schemas.microsoft.com/office/drawing/2014/main" id="{18242F1C-CE2C-3964-4599-DBCDF665DB36}"/>
              </a:ext>
            </a:extLst>
          </p:cNvPr>
          <p:cNvSpPr>
            <a:spLocks noGrp="1"/>
          </p:cNvSpPr>
          <p:nvPr>
            <p:ph idx="1"/>
          </p:nvPr>
        </p:nvSpPr>
        <p:spPr>
          <a:xfrm>
            <a:off x="1206500" y="1690688"/>
            <a:ext cx="10147300" cy="4099054"/>
          </a:xfrm>
        </p:spPr>
        <p:txBody>
          <a:bodyPr vert="horz" lIns="91440" tIns="45720" rIns="91440" bIns="45720" rtlCol="0" anchor="t">
            <a:normAutofit/>
          </a:bodyPr>
          <a:lstStyle/>
          <a:p>
            <a:r>
              <a:rPr lang="en-US" sz="2000" dirty="0">
                <a:highlight>
                  <a:srgbClr val="FFFF00"/>
                </a:highlight>
              </a:rPr>
              <a:t>Edit this slide with specific information about the wing being targeted.</a:t>
            </a:r>
          </a:p>
          <a:p>
            <a:pPr marL="0" indent="0">
              <a:buNone/>
            </a:pPr>
            <a:endParaRPr lang="en-US" sz="2000" dirty="0"/>
          </a:p>
        </p:txBody>
      </p:sp>
    </p:spTree>
    <p:extLst>
      <p:ext uri="{BB962C8B-B14F-4D97-AF65-F5344CB8AC3E}">
        <p14:creationId xmlns:p14="http://schemas.microsoft.com/office/powerpoint/2010/main" val="191629095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CF97E40-BC42-935C-EA5A-6F26F5DCECA5}"/>
              </a:ext>
            </a:extLst>
          </p:cNvPr>
          <p:cNvSpPr>
            <a:spLocks noGrp="1"/>
          </p:cNvSpPr>
          <p:nvPr>
            <p:ph type="title"/>
          </p:nvPr>
        </p:nvSpPr>
        <p:spPr/>
        <p:txBody>
          <a:bodyPr/>
          <a:lstStyle/>
          <a:p>
            <a:r>
              <a:rPr lang="en-US" dirty="0"/>
              <a:t>Safety First</a:t>
            </a:r>
          </a:p>
        </p:txBody>
      </p:sp>
      <p:sp>
        <p:nvSpPr>
          <p:cNvPr id="3" name="Content Placeholder 2">
            <a:extLst>
              <a:ext uri="{FF2B5EF4-FFF2-40B4-BE49-F238E27FC236}">
                <a16:creationId xmlns:a16="http://schemas.microsoft.com/office/drawing/2014/main" id="{7CF9CCC3-1F0C-056A-A7ED-7AB009EF74AD}"/>
              </a:ext>
            </a:extLst>
          </p:cNvPr>
          <p:cNvSpPr>
            <a:spLocks noGrp="1"/>
          </p:cNvSpPr>
          <p:nvPr>
            <p:ph idx="1"/>
          </p:nvPr>
        </p:nvSpPr>
        <p:spPr>
          <a:xfrm>
            <a:off x="838200" y="1690688"/>
            <a:ext cx="6400800" cy="3977102"/>
          </a:xfrm>
        </p:spPr>
        <p:txBody>
          <a:bodyPr>
            <a:normAutofit fontScale="92500"/>
          </a:bodyPr>
          <a:lstStyle/>
          <a:p>
            <a:r>
              <a:rPr lang="en-US" dirty="0"/>
              <a:t>You are never obligated to fly. Weather happens. Mechanical needs arise. All passengers must have a back-up plan in case a mission needs to be canceled. It’s your decision.</a:t>
            </a:r>
          </a:p>
          <a:p>
            <a:r>
              <a:rPr lang="en-US" dirty="0"/>
              <a:t>Safety recommendations are provided by AFW’s safety officer.</a:t>
            </a:r>
          </a:p>
          <a:p>
            <a:r>
              <a:rPr lang="en-US" dirty="0"/>
              <a:t>AFW only provides non-emergency transportation. There will never be a reason to fly for an emergency.</a:t>
            </a:r>
          </a:p>
          <a:p>
            <a:endParaRPr lang="en-US" dirty="0"/>
          </a:p>
        </p:txBody>
      </p:sp>
      <p:pic>
        <p:nvPicPr>
          <p:cNvPr id="1026" name="Picture 2">
            <a:extLst>
              <a:ext uri="{FF2B5EF4-FFF2-40B4-BE49-F238E27FC236}">
                <a16:creationId xmlns:a16="http://schemas.microsoft.com/office/drawing/2014/main" id="{96047C7B-7BB8-8E0E-05A1-E89A01127C7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340130" y="1690688"/>
            <a:ext cx="4724870" cy="3644900"/>
          </a:xfrm>
          <a:prstGeom prst="rect">
            <a:avLst/>
          </a:prstGeom>
          <a:noFill/>
          <a:ln w="28575">
            <a:solidFill>
              <a:schemeClr val="accent3"/>
            </a:solidFill>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70146734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1FED342-D4A1-5A93-5FF0-6FD7B9004FCA}"/>
              </a:ext>
            </a:extLst>
          </p:cNvPr>
          <p:cNvSpPr>
            <a:spLocks noGrp="1"/>
          </p:cNvSpPr>
          <p:nvPr>
            <p:ph type="title"/>
          </p:nvPr>
        </p:nvSpPr>
        <p:spPr/>
        <p:txBody>
          <a:bodyPr/>
          <a:lstStyle/>
          <a:p>
            <a:r>
              <a:rPr lang="en-US" dirty="0"/>
              <a:t>Why It Matters</a:t>
            </a:r>
          </a:p>
        </p:txBody>
      </p:sp>
      <p:sp>
        <p:nvSpPr>
          <p:cNvPr id="3" name="Content Placeholder 2">
            <a:extLst>
              <a:ext uri="{FF2B5EF4-FFF2-40B4-BE49-F238E27FC236}">
                <a16:creationId xmlns:a16="http://schemas.microsoft.com/office/drawing/2014/main" id="{20892C27-9CC2-7604-B320-908C02EB3EAD}"/>
              </a:ext>
            </a:extLst>
          </p:cNvPr>
          <p:cNvSpPr>
            <a:spLocks noGrp="1"/>
          </p:cNvSpPr>
          <p:nvPr>
            <p:ph idx="1"/>
          </p:nvPr>
        </p:nvSpPr>
        <p:spPr>
          <a:xfrm>
            <a:off x="838200" y="1440449"/>
            <a:ext cx="10515600" cy="3977102"/>
          </a:xfrm>
        </p:spPr>
        <p:txBody>
          <a:bodyPr>
            <a:normAutofit/>
          </a:bodyPr>
          <a:lstStyle/>
          <a:p>
            <a:r>
              <a:rPr lang="en-US" dirty="0"/>
              <a:t>According to Health Outreach Partners, 3.6 million Americans miss at least one medical appointment each year due to lack of transportation. </a:t>
            </a:r>
            <a:r>
              <a:rPr lang="en-US" sz="1050" dirty="0"/>
              <a:t>https://outreach-</a:t>
            </a:r>
            <a:r>
              <a:rPr lang="en-US" sz="1050" dirty="0" err="1"/>
              <a:t>partners.org</a:t>
            </a:r>
            <a:r>
              <a:rPr lang="en-US" sz="1050" dirty="0"/>
              <a:t>/2016/10/24/transportation-health-access-now-go/</a:t>
            </a:r>
          </a:p>
          <a:p>
            <a:pPr lvl="1"/>
            <a:r>
              <a:rPr lang="en-US" dirty="0"/>
              <a:t>Medical treatment requiring long-distance travel only increases the chance of missed medical appointments, leading to:</a:t>
            </a:r>
          </a:p>
          <a:p>
            <a:pPr lvl="2"/>
            <a:r>
              <a:rPr lang="en-US" dirty="0"/>
              <a:t>Interrupted care</a:t>
            </a:r>
          </a:p>
          <a:p>
            <a:pPr lvl="2"/>
            <a:r>
              <a:rPr lang="en-US" dirty="0"/>
              <a:t>Inability to comply with prescribed health plans</a:t>
            </a:r>
          </a:p>
          <a:p>
            <a:pPr lvl="2"/>
            <a:r>
              <a:rPr lang="en-US" dirty="0"/>
              <a:t>Difficulty making and keeping appointments</a:t>
            </a:r>
          </a:p>
          <a:p>
            <a:pPr lvl="2"/>
            <a:r>
              <a:rPr lang="en-US" dirty="0"/>
              <a:t>Poor health outcomes</a:t>
            </a:r>
          </a:p>
          <a:p>
            <a:pPr lvl="2"/>
            <a:r>
              <a:rPr lang="en-US" dirty="0"/>
              <a:t>Increased used of emergency department care </a:t>
            </a:r>
          </a:p>
          <a:p>
            <a:pPr marL="914400" lvl="2" indent="0">
              <a:buNone/>
            </a:pPr>
            <a:endParaRPr lang="en-US" dirty="0"/>
          </a:p>
          <a:p>
            <a:pPr marL="0" indent="0">
              <a:buNone/>
            </a:pPr>
            <a:endParaRPr lang="en-US" dirty="0"/>
          </a:p>
        </p:txBody>
      </p:sp>
      <p:sp>
        <p:nvSpPr>
          <p:cNvPr id="5" name="Content Placeholder 2">
            <a:extLst>
              <a:ext uri="{FF2B5EF4-FFF2-40B4-BE49-F238E27FC236}">
                <a16:creationId xmlns:a16="http://schemas.microsoft.com/office/drawing/2014/main" id="{3F6168B0-926A-419B-6F3B-847CA8386401}"/>
              </a:ext>
            </a:extLst>
          </p:cNvPr>
          <p:cNvSpPr txBox="1">
            <a:spLocks/>
          </p:cNvSpPr>
          <p:nvPr/>
        </p:nvSpPr>
        <p:spPr>
          <a:xfrm>
            <a:off x="838200" y="5211628"/>
            <a:ext cx="8458200" cy="735012"/>
          </a:xfrm>
          <a:prstGeom prst="rect">
            <a:avLst/>
          </a:prstGeom>
        </p:spPr>
        <p:txBody>
          <a:bodyPr vert="horz" lIns="91440" tIns="45720" rIns="91440" bIns="45720" rtlCol="0">
            <a:normAutofit fontScale="85000" lnSpcReduction="10000"/>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Font typeface="Arial" panose="020B0604020202020204" pitchFamily="34" charset="0"/>
              <a:buNone/>
            </a:pPr>
            <a:r>
              <a:rPr lang="en-US" sz="2000" dirty="0">
                <a:solidFill>
                  <a:schemeClr val="accent3"/>
                </a:solidFill>
              </a:rPr>
              <a:t>Rural communities, communities of color, chronically ill individuals, elderly adults, veterans, and low-income families are at a greater risk for facing transportation </a:t>
            </a:r>
            <a:br>
              <a:rPr lang="en-US" sz="2000" dirty="0">
                <a:solidFill>
                  <a:schemeClr val="accent3"/>
                </a:solidFill>
              </a:rPr>
            </a:br>
            <a:r>
              <a:rPr lang="en-US" sz="2000" dirty="0">
                <a:solidFill>
                  <a:schemeClr val="accent3"/>
                </a:solidFill>
              </a:rPr>
              <a:t>as a barrier. </a:t>
            </a:r>
          </a:p>
        </p:txBody>
      </p:sp>
    </p:spTree>
    <p:extLst>
      <p:ext uri="{BB962C8B-B14F-4D97-AF65-F5344CB8AC3E}">
        <p14:creationId xmlns:p14="http://schemas.microsoft.com/office/powerpoint/2010/main" val="332376857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86581E1-4E98-29A3-CA3E-B3F7200A26A7}"/>
              </a:ext>
            </a:extLst>
          </p:cNvPr>
          <p:cNvSpPr>
            <a:spLocks noGrp="1"/>
          </p:cNvSpPr>
          <p:nvPr>
            <p:ph type="title"/>
          </p:nvPr>
        </p:nvSpPr>
        <p:spPr/>
        <p:txBody>
          <a:bodyPr/>
          <a:lstStyle/>
          <a:p>
            <a:r>
              <a:rPr lang="en-US" dirty="0">
                <a:latin typeface="Obliqua Sans"/>
              </a:rPr>
              <a:t>Contact Us</a:t>
            </a:r>
            <a:endParaRPr lang="en-US" dirty="0"/>
          </a:p>
        </p:txBody>
      </p:sp>
      <p:sp>
        <p:nvSpPr>
          <p:cNvPr id="7" name="Content Placeholder 6">
            <a:extLst>
              <a:ext uri="{FF2B5EF4-FFF2-40B4-BE49-F238E27FC236}">
                <a16:creationId xmlns:a16="http://schemas.microsoft.com/office/drawing/2014/main" id="{07FA5005-81D4-DAA5-2CCA-807B50C3655F}"/>
              </a:ext>
            </a:extLst>
          </p:cNvPr>
          <p:cNvSpPr>
            <a:spLocks noGrp="1"/>
          </p:cNvSpPr>
          <p:nvPr>
            <p:ph idx="1"/>
          </p:nvPr>
        </p:nvSpPr>
        <p:spPr>
          <a:xfrm>
            <a:off x="838200" y="1514007"/>
            <a:ext cx="5067925" cy="4647966"/>
          </a:xfrm>
        </p:spPr>
        <p:txBody>
          <a:bodyPr>
            <a:normAutofit/>
          </a:bodyPr>
          <a:lstStyle/>
          <a:p>
            <a:pPr marL="0" indent="0">
              <a:buNone/>
            </a:pPr>
            <a:r>
              <a:rPr lang="en-US" sz="2000" b="1" dirty="0"/>
              <a:t>General contact information:</a:t>
            </a:r>
            <a:endParaRPr lang="en-US" sz="2000" b="1" dirty="0">
              <a:hlinkClick r:id="rId2"/>
            </a:endParaRPr>
          </a:p>
          <a:p>
            <a:r>
              <a:rPr lang="en-US" sz="2000" dirty="0">
                <a:hlinkClick r:id="rId2"/>
              </a:rPr>
              <a:t>www.angelflightwest.org</a:t>
            </a:r>
            <a:endParaRPr lang="en-US" sz="2000" dirty="0"/>
          </a:p>
          <a:p>
            <a:r>
              <a:rPr lang="en-US" sz="2000" dirty="0">
                <a:solidFill>
                  <a:schemeClr val="dk1"/>
                </a:solidFill>
                <a:sym typeface="PT Sans"/>
              </a:rPr>
              <a:t>(310) 390-2958</a:t>
            </a:r>
          </a:p>
          <a:p>
            <a:r>
              <a:rPr lang="en-US" sz="2000" dirty="0">
                <a:hlinkClick r:id="rId3"/>
              </a:rPr>
              <a:t>info@angelflightwest.org</a:t>
            </a:r>
            <a:br>
              <a:rPr lang="en-US" sz="2000" dirty="0"/>
            </a:br>
            <a:endParaRPr lang="en-US" sz="2000" dirty="0"/>
          </a:p>
          <a:p>
            <a:pPr marL="0" indent="0">
              <a:buNone/>
            </a:pPr>
            <a:endParaRPr lang="en-US" sz="2000" dirty="0"/>
          </a:p>
          <a:p>
            <a:pPr marL="0" indent="0">
              <a:buNone/>
            </a:pPr>
            <a:r>
              <a:rPr lang="en-US" sz="2000" dirty="0"/>
              <a:t>Outreach Associate, Jennifer Cooper</a:t>
            </a:r>
          </a:p>
          <a:p>
            <a:pPr marL="0" indent="0">
              <a:buNone/>
            </a:pPr>
            <a:r>
              <a:rPr lang="en-US" sz="2000" dirty="0">
                <a:hlinkClick r:id="rId4"/>
              </a:rPr>
              <a:t>jcooper@angelflightwest.org</a:t>
            </a:r>
            <a:r>
              <a:rPr lang="en-US" sz="2000" dirty="0"/>
              <a:t> </a:t>
            </a:r>
          </a:p>
          <a:p>
            <a:pPr marL="0" indent="0">
              <a:buNone/>
            </a:pPr>
            <a:r>
              <a:rPr lang="en-US" sz="2000" dirty="0"/>
              <a:t>Communications Manager, Jessica Hayes</a:t>
            </a:r>
          </a:p>
          <a:p>
            <a:pPr marL="0" indent="0">
              <a:buNone/>
            </a:pPr>
            <a:r>
              <a:rPr lang="en-US" sz="2000" dirty="0">
                <a:hlinkClick r:id="rId5"/>
              </a:rPr>
              <a:t>Jessicah@angelflightwest.org</a:t>
            </a:r>
            <a:r>
              <a:rPr lang="en-US" sz="2000" dirty="0"/>
              <a:t> </a:t>
            </a:r>
          </a:p>
        </p:txBody>
      </p:sp>
      <p:sp>
        <p:nvSpPr>
          <p:cNvPr id="8" name="Content Placeholder 6">
            <a:extLst>
              <a:ext uri="{FF2B5EF4-FFF2-40B4-BE49-F238E27FC236}">
                <a16:creationId xmlns:a16="http://schemas.microsoft.com/office/drawing/2014/main" id="{699CEF4D-9E38-82A9-F542-54A4B37A88D0}"/>
              </a:ext>
            </a:extLst>
          </p:cNvPr>
          <p:cNvSpPr txBox="1">
            <a:spLocks/>
          </p:cNvSpPr>
          <p:nvPr/>
        </p:nvSpPr>
        <p:spPr>
          <a:xfrm>
            <a:off x="6096000" y="1514007"/>
            <a:ext cx="5536367" cy="2683239"/>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Font typeface="Arial" panose="020B0604020202020204" pitchFamily="34" charset="0"/>
              <a:buNone/>
            </a:pPr>
            <a:r>
              <a:rPr lang="en-US" sz="2000" b="1" dirty="0"/>
              <a:t>Stay updated on passenger and volunteer stories, information, events, and more:</a:t>
            </a:r>
          </a:p>
          <a:p>
            <a:pPr fontAlgn="base"/>
            <a:r>
              <a:rPr lang="en-US" sz="2000" dirty="0"/>
              <a:t>Facebook: @Angel Flight West </a:t>
            </a:r>
          </a:p>
          <a:p>
            <a:pPr fontAlgn="base"/>
            <a:r>
              <a:rPr lang="en-US" sz="2000" dirty="0"/>
              <a:t>Instagram: @</a:t>
            </a:r>
            <a:r>
              <a:rPr lang="en-US" sz="2000" dirty="0" err="1"/>
              <a:t>angelflightwest</a:t>
            </a:r>
            <a:r>
              <a:rPr lang="en-US" sz="2000" dirty="0"/>
              <a:t> </a:t>
            </a:r>
          </a:p>
          <a:p>
            <a:pPr fontAlgn="base"/>
            <a:r>
              <a:rPr lang="en-US" sz="2000" dirty="0"/>
              <a:t>LinkedIn: Angel Flight West</a:t>
            </a:r>
          </a:p>
          <a:p>
            <a:pPr fontAlgn="base"/>
            <a:r>
              <a:rPr lang="en-US" sz="2000" dirty="0"/>
              <a:t>Twitter: @</a:t>
            </a:r>
            <a:r>
              <a:rPr lang="en-US" sz="2000" dirty="0" err="1"/>
              <a:t>AngelFlightWest</a:t>
            </a:r>
            <a:endParaRPr lang="en-US" sz="2000" dirty="0"/>
          </a:p>
          <a:p>
            <a:pPr marL="0" indent="0">
              <a:buFont typeface="Arial" panose="020B0604020202020204" pitchFamily="34" charset="0"/>
              <a:buNone/>
            </a:pPr>
            <a:endParaRPr lang="en-US" sz="2400" dirty="0"/>
          </a:p>
        </p:txBody>
      </p:sp>
      <p:sp>
        <p:nvSpPr>
          <p:cNvPr id="10" name="Rectangle 9">
            <a:extLst>
              <a:ext uri="{FF2B5EF4-FFF2-40B4-BE49-F238E27FC236}">
                <a16:creationId xmlns:a16="http://schemas.microsoft.com/office/drawing/2014/main" id="{20B05A8F-BDF8-CB7B-6AC3-FE3A007C7003}"/>
              </a:ext>
            </a:extLst>
          </p:cNvPr>
          <p:cNvSpPr/>
          <p:nvPr/>
        </p:nvSpPr>
        <p:spPr>
          <a:xfrm>
            <a:off x="6096000" y="4020554"/>
            <a:ext cx="5257800" cy="1323439"/>
          </a:xfrm>
          <a:prstGeom prst="rect">
            <a:avLst/>
          </a:prstGeom>
          <a:noFill/>
        </p:spPr>
        <p:txBody>
          <a:bodyPr wrap="square" lIns="91440" tIns="45720" rIns="91440" bIns="45720">
            <a:spAutoFit/>
            <a:scene3d>
              <a:camera prst="orthographicFront"/>
              <a:lightRig rig="harsh" dir="t"/>
            </a:scene3d>
            <a:sp3d extrusionH="57150" prstMaterial="matte">
              <a:bevelT w="63500" h="12700" prst="angle"/>
              <a:contourClr>
                <a:schemeClr val="bg1">
                  <a:lumMod val="65000"/>
                </a:schemeClr>
              </a:contourClr>
            </a:sp3d>
          </a:bodyPr>
          <a:lstStyle/>
          <a:p>
            <a:pPr algn="ctr"/>
            <a:r>
              <a:rPr lang="en-US" sz="8000" dirty="0">
                <a:ln w="0"/>
                <a:effectLst>
                  <a:outerShdw blurRad="38100" dist="19050" dir="2700000" algn="tl" rotWithShape="0">
                    <a:schemeClr val="dk1">
                      <a:alpha val="40000"/>
                    </a:schemeClr>
                  </a:outerShdw>
                </a:effectLst>
              </a:rPr>
              <a:t>Thank You!</a:t>
            </a:r>
          </a:p>
        </p:txBody>
      </p:sp>
    </p:spTree>
    <p:extLst>
      <p:ext uri="{BB962C8B-B14F-4D97-AF65-F5344CB8AC3E}">
        <p14:creationId xmlns:p14="http://schemas.microsoft.com/office/powerpoint/2010/main" val="1450027605"/>
      </p:ext>
    </p:extLst>
  </p:cSld>
  <p:clrMapOvr>
    <a:masterClrMapping/>
  </p:clrMapOvr>
</p:sld>
</file>

<file path=ppt/theme/theme1.xml><?xml version="1.0" encoding="utf-8"?>
<a:theme xmlns:a="http://schemas.openxmlformats.org/drawingml/2006/main" name="Office Theme">
  <a:themeElements>
    <a:clrScheme name="Angel Flight West">
      <a:dk1>
        <a:srgbClr val="004980"/>
      </a:dk1>
      <a:lt1>
        <a:srgbClr val="FFFFFF"/>
      </a:lt1>
      <a:dk2>
        <a:srgbClr val="004980"/>
      </a:dk2>
      <a:lt2>
        <a:srgbClr val="FFFFFF"/>
      </a:lt2>
      <a:accent1>
        <a:srgbClr val="004980"/>
      </a:accent1>
      <a:accent2>
        <a:srgbClr val="B9DAF3"/>
      </a:accent2>
      <a:accent3>
        <a:srgbClr val="F05E50"/>
      </a:accent3>
      <a:accent4>
        <a:srgbClr val="F8B13D"/>
      </a:accent4>
      <a:accent5>
        <a:srgbClr val="CC2037"/>
      </a:accent5>
      <a:accent6>
        <a:srgbClr val="1573B2"/>
      </a:accent6>
      <a:hlink>
        <a:srgbClr val="6295B9"/>
      </a:hlink>
      <a:folHlink>
        <a:srgbClr val="C0C1C0"/>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utreachMasterSlides" id="{BD3E51DC-1CB1-9149-BC9C-A18AE23DB80E}" vid="{F758C8EB-2F16-8A46-B86D-53741928DE26}"/>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ct:contentTypeSchema xmlns:ct="http://schemas.microsoft.com/office/2006/metadata/contentType" xmlns:ma="http://schemas.microsoft.com/office/2006/metadata/properties/metaAttributes" ct:_="" ma:_="" ma:contentTypeName="Document" ma:contentTypeID="0x0101002B9FAFE3B8CD6241BD6F260DED3959FE" ma:contentTypeVersion="18" ma:contentTypeDescription="Create a new document." ma:contentTypeScope="" ma:versionID="3716cbcb3f3044a5a584178a21f34682">
  <xsd:schema xmlns:xsd="http://www.w3.org/2001/XMLSchema" xmlns:xs="http://www.w3.org/2001/XMLSchema" xmlns:p="http://schemas.microsoft.com/office/2006/metadata/properties" xmlns:ns2="119e3e18-5fb1-410f-96d1-6d6fae7a4b41" xmlns:ns3="b1ad8c5b-8734-430d-bb79-f2713a2cafdf" targetNamespace="http://schemas.microsoft.com/office/2006/metadata/properties" ma:root="true" ma:fieldsID="53293a9695ac4f6f5b29fd912aa52f6b" ns2:_="" ns3:_="">
    <xsd:import namespace="119e3e18-5fb1-410f-96d1-6d6fae7a4b41"/>
    <xsd:import namespace="b1ad8c5b-8734-430d-bb79-f2713a2cafdf"/>
    <xsd:element name="properties">
      <xsd:complexType>
        <xsd:sequence>
          <xsd:element name="documentManagement">
            <xsd:complexType>
              <xsd:all>
                <xsd:element ref="ns2:MediaServiceMetadata" minOccurs="0"/>
                <xsd:element ref="ns2:MediaServiceFastMetadata" minOccurs="0"/>
                <xsd:element ref="ns2:MediaServiceAutoKeyPoints" minOccurs="0"/>
                <xsd:element ref="ns2:MediaServiceKeyPoints" minOccurs="0"/>
                <xsd:element ref="ns2:MediaServiceDateTaken" minOccurs="0"/>
                <xsd:element ref="ns2:MediaServiceAutoTags" minOccurs="0"/>
                <xsd:element ref="ns2:MediaServiceGenerationTime" minOccurs="0"/>
                <xsd:element ref="ns2:MediaServiceEventHashCode" minOccurs="0"/>
                <xsd:element ref="ns2:MediaServiceOCR" minOccurs="0"/>
                <xsd:element ref="ns2:MediaServiceLocation" minOccurs="0"/>
                <xsd:element ref="ns3:SharedWithUsers" minOccurs="0"/>
                <xsd:element ref="ns3:SharedWithDetails" minOccurs="0"/>
                <xsd:element ref="ns2:MediaLengthInSeconds" minOccurs="0"/>
                <xsd:element ref="ns3:TaxCatchAll" minOccurs="0"/>
                <xsd:element ref="ns2:lcf76f155ced4ddcb4097134ff3c332f"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119e3e18-5fb1-410f-96d1-6d6fae7a4b41"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0" nillable="true" ma:displayName="MediaServiceAutoKeyPoints" ma:hidden="true" ma:internalName="MediaServiceAutoKeyPoints" ma:readOnly="true">
      <xsd:simpleType>
        <xsd:restriction base="dms:Note"/>
      </xsd:simpleType>
    </xsd:element>
    <xsd:element name="MediaServiceKeyPoints" ma:index="11" nillable="true" ma:displayName="KeyPoints" ma:internalName="MediaServiceKeyPoints" ma:readOnly="true">
      <xsd:simpleType>
        <xsd:restriction base="dms:Note">
          <xsd:maxLength value="255"/>
        </xsd:restriction>
      </xsd:simpleType>
    </xsd:element>
    <xsd:element name="MediaServiceDateTaken" ma:index="12" nillable="true" ma:displayName="MediaServiceDateTaken" ma:hidden="true" ma:internalName="MediaServiceDateTaken" ma:readOnly="true">
      <xsd:simpleType>
        <xsd:restriction base="dms:Text"/>
      </xsd:simpleType>
    </xsd:element>
    <xsd:element name="MediaServiceAutoTags" ma:index="13" nillable="true" ma:displayName="Tags" ma:internalName="MediaServiceAutoTags" ma:readOnly="true">
      <xsd:simpleType>
        <xsd:restriction base="dms:Text"/>
      </xsd:simpleType>
    </xsd:element>
    <xsd:element name="MediaServiceGenerationTime" ma:index="14" nillable="true" ma:displayName="MediaServiceGenerationTime" ma:hidden="true" ma:internalName="MediaServiceGenerationTime" ma:readOnly="true">
      <xsd:simpleType>
        <xsd:restriction base="dms:Text"/>
      </xsd:simpleType>
    </xsd:element>
    <xsd:element name="MediaServiceEventHashCode" ma:index="15" nillable="true" ma:displayName="MediaServiceEventHashCode" ma:hidden="true" ma:internalName="MediaServiceEventHashCode" ma:readOnly="true">
      <xsd:simpleType>
        <xsd:restriction base="dms:Text"/>
      </xsd:simpleType>
    </xsd:element>
    <xsd:element name="MediaServiceOCR" ma:index="16" nillable="true" ma:displayName="Extracted Text" ma:internalName="MediaServiceOCR" ma:readOnly="true">
      <xsd:simpleType>
        <xsd:restriction base="dms:Note">
          <xsd:maxLength value="255"/>
        </xsd:restriction>
      </xsd:simpleType>
    </xsd:element>
    <xsd:element name="MediaServiceLocation" ma:index="17" nillable="true" ma:displayName="Location" ma:internalName="MediaServiceLocation" ma:readOnly="true">
      <xsd:simpleType>
        <xsd:restriction base="dms:Text"/>
      </xsd:simpleType>
    </xsd:element>
    <xsd:element name="MediaLengthInSeconds" ma:index="20" nillable="true" ma:displayName="Length (seconds)" ma:internalName="MediaLengthInSeconds" ma:readOnly="true">
      <xsd:simpleType>
        <xsd:restriction base="dms:Unknown"/>
      </xsd:simpleType>
    </xsd:element>
    <xsd:element name="lcf76f155ced4ddcb4097134ff3c332f" ma:index="23" nillable="true" ma:taxonomy="true" ma:internalName="lcf76f155ced4ddcb4097134ff3c332f" ma:taxonomyFieldName="MediaServiceImageTags" ma:displayName="Image Tags" ma:readOnly="false" ma:fieldId="{5cf76f15-5ced-4ddc-b409-7134ff3c332f}" ma:taxonomyMulti="true" ma:sspId="f9c269f6-17c2-467a-af3c-cef78b9855db" ma:termSetId="09814cd3-568e-fe90-9814-8d621ff8fb84" ma:anchorId="fba54fb3-c3e1-fe81-a776-ca4b69148c4d" ma:open="true" ma:isKeyword="false">
      <xsd:complexType>
        <xsd:sequence>
          <xsd:element ref="pc:Terms" minOccurs="0" maxOccurs="1"/>
        </xsd:sequence>
      </xsd:complexType>
    </xsd:element>
  </xsd:schema>
  <xsd:schema xmlns:xsd="http://www.w3.org/2001/XMLSchema" xmlns:xs="http://www.w3.org/2001/XMLSchema" xmlns:dms="http://schemas.microsoft.com/office/2006/documentManagement/types" xmlns:pc="http://schemas.microsoft.com/office/infopath/2007/PartnerControls" targetNamespace="b1ad8c5b-8734-430d-bb79-f2713a2cafdf" elementFormDefault="qualified">
    <xsd:import namespace="http://schemas.microsoft.com/office/2006/documentManagement/types"/>
    <xsd:import namespace="http://schemas.microsoft.com/office/infopath/2007/PartnerControls"/>
    <xsd:element name="SharedWithUsers" ma:index="18"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9" nillable="true" ma:displayName="Shared With Details" ma:internalName="SharedWithDetails" ma:readOnly="true">
      <xsd:simpleType>
        <xsd:restriction base="dms:Note">
          <xsd:maxLength value="255"/>
        </xsd:restriction>
      </xsd:simpleType>
    </xsd:element>
    <xsd:element name="TaxCatchAll" ma:index="21" nillable="true" ma:displayName="Taxonomy Catch All Column" ma:hidden="true" ma:list="{56436a94-d564-4c88-8479-7e3784de7974}" ma:internalName="TaxCatchAll" ma:showField="CatchAllData" ma:web="b1ad8c5b-8734-430d-bb79-f2713a2cafdf">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BE78F600-6E16-43A7-B919-C4C631896A19}">
  <ds:schemaRefs>
    <ds:schemaRef ds:uri="http://schemas.microsoft.com/sharepoint/v3/contenttype/forms"/>
  </ds:schemaRefs>
</ds:datastoreItem>
</file>

<file path=customXml/itemProps2.xml><?xml version="1.0" encoding="utf-8"?>
<ds:datastoreItem xmlns:ds="http://schemas.openxmlformats.org/officeDocument/2006/customXml" ds:itemID="{6E90F518-95DF-4CC2-997C-27FB24B43A5D}">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119e3e18-5fb1-410f-96d1-6d6fae7a4b41"/>
    <ds:schemaRef ds:uri="b1ad8c5b-8734-430d-bb79-f2713a2cafdf"/>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Props/app.xml><?xml version="1.0" encoding="utf-8"?>
<Properties xmlns="http://schemas.openxmlformats.org/officeDocument/2006/extended-properties" xmlns:vt="http://schemas.openxmlformats.org/officeDocument/2006/docPropsVTypes">
  <Template>Office Theme</Template>
  <TotalTime>449</TotalTime>
  <Words>1124</Words>
  <Application>Microsoft Macintosh PowerPoint</Application>
  <PresentationFormat>Widescreen</PresentationFormat>
  <Paragraphs>101</Paragraphs>
  <Slides>16</Slides>
  <Notes>0</Notes>
  <HiddenSlides>0</HiddenSlides>
  <MMClips>3</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16</vt:i4>
      </vt:variant>
    </vt:vector>
  </HeadingPairs>
  <TitlesOfParts>
    <vt:vector size="23" baseType="lpstr">
      <vt:lpstr>Arial</vt:lpstr>
      <vt:lpstr>Calibri</vt:lpstr>
      <vt:lpstr>Calibri Light</vt:lpstr>
      <vt:lpstr>Obliqua Sans</vt:lpstr>
      <vt:lpstr>Open Sans</vt:lpstr>
      <vt:lpstr>PT Sans</vt:lpstr>
      <vt:lpstr>Office Theme</vt:lpstr>
      <vt:lpstr>PowerPoint Presentation</vt:lpstr>
      <vt:lpstr>How it Works</vt:lpstr>
      <vt:lpstr>Our Mission</vt:lpstr>
      <vt:lpstr>Why and Where We Fly</vt:lpstr>
      <vt:lpstr>Three Reasons We Fly</vt:lpstr>
      <vt:lpstr>Passenger Qualifications</vt:lpstr>
      <vt:lpstr>About Fights</vt:lpstr>
      <vt:lpstr>Serving Passengers of All Ages</vt:lpstr>
      <vt:lpstr>Around the Nation</vt:lpstr>
      <vt:lpstr>Become a Volunteer</vt:lpstr>
      <vt:lpstr>Reasons to Fly</vt:lpstr>
      <vt:lpstr>Reasons to Fly</vt:lpstr>
      <vt:lpstr>Wing Specific Slide</vt:lpstr>
      <vt:lpstr>Safety First</vt:lpstr>
      <vt:lpstr>Why It Matters</vt:lpstr>
      <vt:lpstr>Contact Us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Jessica Hayes</dc:creator>
  <cp:lastModifiedBy>Jessica Hayes</cp:lastModifiedBy>
  <cp:revision>103</cp:revision>
  <dcterms:created xsi:type="dcterms:W3CDTF">2022-07-22T12:39:13Z</dcterms:created>
  <dcterms:modified xsi:type="dcterms:W3CDTF">2023-02-23T12:25:28Z</dcterms:modified>
</cp:coreProperties>
</file>